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5" d="100"/>
          <a:sy n="75" d="100"/>
        </p:scale>
        <p:origin x="66" y="4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30B1F7E3-4A38-4848-BD23-0D52916E14AA}" type="datetimeFigureOut">
              <a:rPr lang="ru-RU" smtClean="0"/>
              <a:t>19.05.2014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C831D701-0EB0-4203-AB23-66B49D6935DD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514344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1F7E3-4A38-4848-BD23-0D52916E14AA}" type="datetimeFigureOut">
              <a:rPr lang="ru-RU" smtClean="0"/>
              <a:t>19.05.2014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31D701-0EB0-4203-AB23-66B49D6935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62697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1F7E3-4A38-4848-BD23-0D52916E14AA}" type="datetimeFigureOut">
              <a:rPr lang="ru-RU" smtClean="0"/>
              <a:t>19.05.2014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31D701-0EB0-4203-AB23-66B49D6935DD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495934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1F7E3-4A38-4848-BD23-0D52916E14AA}" type="datetimeFigureOut">
              <a:rPr lang="ru-RU" smtClean="0"/>
              <a:t>19.05.2014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31D701-0EB0-4203-AB23-66B49D6935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54881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1F7E3-4A38-4848-BD23-0D52916E14AA}" type="datetimeFigureOut">
              <a:rPr lang="ru-RU" smtClean="0"/>
              <a:t>19.05.2014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31D701-0EB0-4203-AB23-66B49D6935DD}" type="slidenum">
              <a:rPr lang="ru-RU" smtClean="0"/>
              <a:t>‹#›</a:t>
            </a:fld>
            <a:endParaRPr lang="ru-RU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944484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1F7E3-4A38-4848-BD23-0D52916E14AA}" type="datetimeFigureOut">
              <a:rPr lang="ru-RU" smtClean="0"/>
              <a:t>19.05.2014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31D701-0EB0-4203-AB23-66B49D6935DD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732383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1F7E3-4A38-4848-BD23-0D52916E14AA}" type="datetimeFigureOut">
              <a:rPr lang="ru-RU" smtClean="0"/>
              <a:t>19.05.2014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31D701-0EB0-4203-AB23-66B49D6935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30221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1F7E3-4A38-4848-BD23-0D52916E14AA}" type="datetimeFigureOut">
              <a:rPr lang="ru-RU" smtClean="0"/>
              <a:t>19.05.2014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31D701-0EB0-4203-AB23-66B49D6935DD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331890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1F7E3-4A38-4848-BD23-0D52916E14AA}" type="datetimeFigureOut">
              <a:rPr lang="ru-RU" smtClean="0"/>
              <a:t>19.05.2014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31D701-0EB0-4203-AB23-66B49D6935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33275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1F7E3-4A38-4848-BD23-0D52916E14AA}" type="datetimeFigureOut">
              <a:rPr lang="ru-RU" smtClean="0"/>
              <a:t>19.05.2014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31D701-0EB0-4203-AB23-66B49D6935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7950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1F7E3-4A38-4848-BD23-0D52916E14AA}" type="datetimeFigureOut">
              <a:rPr lang="ru-RU" smtClean="0"/>
              <a:t>19.05.2014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31D701-0EB0-4203-AB23-66B49D6935DD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251695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1F7E3-4A38-4848-BD23-0D52916E14AA}" type="datetimeFigureOut">
              <a:rPr lang="ru-RU" smtClean="0"/>
              <a:t>19.05.2014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31D701-0EB0-4203-AB23-66B49D6935DD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70040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1F7E3-4A38-4848-BD23-0D52916E14AA}" type="datetimeFigureOut">
              <a:rPr lang="ru-RU" smtClean="0"/>
              <a:t>19.05.2014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31D701-0EB0-4203-AB23-66B49D6935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144817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1F7E3-4A38-4848-BD23-0D52916E14AA}" type="datetimeFigureOut">
              <a:rPr lang="ru-RU" smtClean="0"/>
              <a:t>19.05.2014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31D701-0EB0-4203-AB23-66B49D6935DD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197168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1F7E3-4A38-4848-BD23-0D52916E14AA}" type="datetimeFigureOut">
              <a:rPr lang="ru-RU" smtClean="0"/>
              <a:t>19.05.2014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31D701-0EB0-4203-AB23-66B49D6935DD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1314755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1F7E3-4A38-4848-BD23-0D52916E14AA}" type="datetimeFigureOut">
              <a:rPr lang="ru-RU" smtClean="0"/>
              <a:t>19.05.2014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31D701-0EB0-4203-AB23-66B49D6935DD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275057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1F7E3-4A38-4848-BD23-0D52916E14AA}" type="datetimeFigureOut">
              <a:rPr lang="ru-RU" smtClean="0"/>
              <a:t>19.05.2014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31D701-0EB0-4203-AB23-66B49D6935DD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275606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30B1F7E3-4A38-4848-BD23-0D52916E14AA}" type="datetimeFigureOut">
              <a:rPr lang="ru-RU" smtClean="0"/>
              <a:t>19.05.2014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C831D701-0EB0-4203-AB23-66B49D6935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61591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49300" y="1587500"/>
            <a:ext cx="10744200" cy="378565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Light" panose="020E0507020206020404" pitchFamily="34" charset="0"/>
              </a:rPr>
              <a:t>Vocabulary             25 questions</a:t>
            </a:r>
          </a:p>
          <a:p>
            <a:endParaRPr lang="en-US" sz="4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pperplate Gothic Light" panose="020E0507020206020404" pitchFamily="34" charset="0"/>
            </a:endParaRPr>
          </a:p>
          <a:p>
            <a:r>
              <a:rPr 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Light" panose="020E0507020206020404" pitchFamily="34" charset="0"/>
              </a:rPr>
              <a:t>Grammar                   25 questions</a:t>
            </a:r>
          </a:p>
          <a:p>
            <a:endParaRPr lang="en-US" sz="4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pperplate Gothic Light" panose="020E0507020206020404" pitchFamily="34" charset="0"/>
            </a:endParaRPr>
          </a:p>
          <a:p>
            <a:r>
              <a:rPr 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Light" panose="020E0507020206020404" pitchFamily="34" charset="0"/>
              </a:rPr>
              <a:t>Phrasal Verbs       </a:t>
            </a:r>
            <a:r>
              <a:rPr lang="ru-RU" sz="4800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Light" panose="020E0507020206020404" pitchFamily="34" charset="0"/>
              </a:rPr>
              <a:t>10</a:t>
            </a:r>
            <a:r>
              <a:rPr lang="en-US" sz="4800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Light" panose="020E0507020206020404" pitchFamily="34" charset="0"/>
              </a:rPr>
              <a:t> </a:t>
            </a:r>
            <a:r>
              <a:rPr 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Light" panose="020E0507020206020404" pitchFamily="34" charset="0"/>
              </a:rPr>
              <a:t>questions</a:t>
            </a:r>
            <a:endParaRPr lang="ru-RU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Управляющая кнопка: далее 2">
            <a:hlinkClick r:id="" action="ppaction://hlinkshowjump?jump=nextslide" highlightClick="1"/>
          </p:cNvPr>
          <p:cNvSpPr/>
          <p:nvPr/>
        </p:nvSpPr>
        <p:spPr>
          <a:xfrm>
            <a:off x="11303000" y="6146800"/>
            <a:ext cx="749300" cy="558800"/>
          </a:xfrm>
          <a:prstGeom prst="actionButtonForwardNext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6232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>
        <p14:doors dir="vert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0007600" cy="83099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Light" panose="020E0507020206020404" pitchFamily="34" charset="0"/>
              </a:rPr>
              <a:t>Vocabulary             1 question</a:t>
            </a:r>
          </a:p>
        </p:txBody>
      </p:sp>
      <p:sp>
        <p:nvSpPr>
          <p:cNvPr id="3" name="Управляющая кнопка: далее 2">
            <a:hlinkClick r:id="" action="ppaction://hlinkshowjump?jump=nextslide" highlightClick="1"/>
          </p:cNvPr>
          <p:cNvSpPr/>
          <p:nvPr/>
        </p:nvSpPr>
        <p:spPr>
          <a:xfrm>
            <a:off x="11303000" y="6146800"/>
            <a:ext cx="749300" cy="558800"/>
          </a:xfrm>
          <a:prstGeom prst="actionButtonForwardNext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495300" y="830997"/>
            <a:ext cx="11188700" cy="255454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80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Very few people lead a … in big cities.</a:t>
            </a:r>
            <a:endParaRPr lang="ru-RU" sz="8000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33900" y="3519675"/>
            <a:ext cx="3429000" cy="830997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4800" b="1" dirty="0" smtClean="0">
                <a:solidFill>
                  <a:schemeClr val="tx1"/>
                </a:solidFill>
                <a:latin typeface="BatangChe" panose="02030609000101010101" pitchFamily="49" charset="-127"/>
                <a:ea typeface="BatangChe" panose="02030609000101010101" pitchFamily="49" charset="-127"/>
              </a:rPr>
              <a:t>A. </a:t>
            </a:r>
            <a:r>
              <a:rPr lang="en-US" sz="4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anose="02020503060305020303" pitchFamily="18" charset="0"/>
                <a:ea typeface="BatangChe" panose="02030609000101010101" pitchFamily="49" charset="-127"/>
              </a:rPr>
              <a:t>fresh air</a:t>
            </a:r>
            <a:endParaRPr lang="ru-RU" sz="4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tangChe" panose="02030609000101010101" pitchFamily="49" charset="-127"/>
              <a:ea typeface="BatangChe" panose="02030609000101010101" pitchFamily="49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600450" y="4484805"/>
            <a:ext cx="5295900" cy="830997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chemeClr val="tx1"/>
                </a:solidFill>
                <a:latin typeface="BatangChe" panose="02030609000101010101" pitchFamily="49" charset="-127"/>
                <a:ea typeface="BatangChe" panose="02030609000101010101" pitchFamily="49" charset="-127"/>
              </a:rPr>
              <a:t>B</a:t>
            </a:r>
            <a:r>
              <a:rPr lang="en-US" sz="4800" b="1" dirty="0" smtClean="0">
                <a:solidFill>
                  <a:schemeClr val="tx1"/>
                </a:solidFill>
                <a:latin typeface="BatangChe" panose="02030609000101010101" pitchFamily="49" charset="-127"/>
                <a:ea typeface="BatangChe" panose="02030609000101010101" pitchFamily="49" charset="-127"/>
              </a:rPr>
              <a:t>. </a:t>
            </a:r>
            <a:r>
              <a:rPr lang="en-US" sz="4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anose="02020503060305020303" pitchFamily="18" charset="0"/>
                <a:ea typeface="BatangChe" panose="02030609000101010101" pitchFamily="49" charset="-127"/>
              </a:rPr>
              <a:t>unemployment</a:t>
            </a:r>
            <a:endParaRPr lang="ru-RU" sz="4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tangChe" panose="02030609000101010101" pitchFamily="49" charset="-127"/>
              <a:ea typeface="BatangChe" panose="02030609000101010101" pitchFamily="49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438525" y="5595203"/>
            <a:ext cx="5619750" cy="830997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4800" b="1" dirty="0" smtClean="0">
                <a:solidFill>
                  <a:schemeClr val="tx1"/>
                </a:solidFill>
                <a:latin typeface="BatangChe" panose="02030609000101010101" pitchFamily="49" charset="-127"/>
                <a:ea typeface="BatangChe" panose="02030609000101010101" pitchFamily="49" charset="-127"/>
              </a:rPr>
              <a:t>C. </a:t>
            </a:r>
            <a:r>
              <a:rPr lang="en-US" sz="4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anose="02020503060305020303" pitchFamily="18" charset="0"/>
                <a:ea typeface="BatangChe" panose="02030609000101010101" pitchFamily="49" charset="-127"/>
              </a:rPr>
              <a:t>healthy lifestyle</a:t>
            </a:r>
            <a:endParaRPr lang="ru-RU" sz="4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tangChe" panose="02030609000101010101" pitchFamily="49" charset="-127"/>
              <a:ea typeface="BatangChe" panose="02030609000101010101" pitchFamily="49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205255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>
        <p14:doors dir="vert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1DAB35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A0A0A"/>
                                      </p:to>
                                    </p:animClr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A0A0A"/>
                                      </p:to>
                                    </p:animClr>
                                    <p:set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0007600" cy="83099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Light" panose="020E0507020206020404" pitchFamily="34" charset="0"/>
              </a:rPr>
              <a:t>Vocabulary             2 question</a:t>
            </a:r>
          </a:p>
        </p:txBody>
      </p:sp>
      <p:sp>
        <p:nvSpPr>
          <p:cNvPr id="3" name="Управляющая кнопка: далее 2">
            <a:hlinkClick r:id="" action="ppaction://hlinkshowjump?jump=nextslide" highlightClick="1"/>
          </p:cNvPr>
          <p:cNvSpPr/>
          <p:nvPr/>
        </p:nvSpPr>
        <p:spPr>
          <a:xfrm>
            <a:off x="11303000" y="6146800"/>
            <a:ext cx="749300" cy="558800"/>
          </a:xfrm>
          <a:prstGeom prst="actionButtonForwardNext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495300" y="830997"/>
            <a:ext cx="11188700" cy="255454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80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New Zeeland is a country with amazing … </a:t>
            </a:r>
            <a:endParaRPr lang="ru-RU" sz="8000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33899" y="3519675"/>
            <a:ext cx="3932183" cy="830997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4800" b="1" dirty="0" err="1" smtClean="0">
                <a:solidFill>
                  <a:schemeClr val="tx1"/>
                </a:solidFill>
                <a:latin typeface="BatangChe" panose="02030609000101010101" pitchFamily="49" charset="-127"/>
                <a:ea typeface="BatangChe" panose="02030609000101010101" pitchFamily="49" charset="-127"/>
              </a:rPr>
              <a:t>A.</a:t>
            </a:r>
            <a:r>
              <a:rPr lang="en-US" sz="48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anose="02020503060305020303" pitchFamily="18" charset="0"/>
                <a:ea typeface="BatangChe" panose="02030609000101010101" pitchFamily="49" charset="-127"/>
              </a:rPr>
              <a:t>la</a:t>
            </a:r>
            <a:r>
              <a:rPr lang="en-US" sz="48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anose="02020503060305020303" pitchFamily="18" charset="0"/>
                <a:ea typeface="BatangChe" panose="02030609000101010101" pitchFamily="49" charset="-127"/>
              </a:rPr>
              <a:t>ndscapes</a:t>
            </a:r>
            <a:endParaRPr lang="ru-RU" sz="4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tangChe" panose="02030609000101010101" pitchFamily="49" charset="-127"/>
              <a:ea typeface="BatangChe" panose="02030609000101010101" pitchFamily="49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852040" y="4484805"/>
            <a:ext cx="5295900" cy="830997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chemeClr val="tx1"/>
                </a:solidFill>
                <a:latin typeface="BatangChe" panose="02030609000101010101" pitchFamily="49" charset="-127"/>
                <a:ea typeface="BatangChe" panose="02030609000101010101" pitchFamily="49" charset="-127"/>
              </a:rPr>
              <a:t>B</a:t>
            </a:r>
            <a:r>
              <a:rPr lang="en-US" sz="4800" b="1" dirty="0" smtClean="0">
                <a:solidFill>
                  <a:schemeClr val="tx1"/>
                </a:solidFill>
                <a:latin typeface="BatangChe" panose="02030609000101010101" pitchFamily="49" charset="-127"/>
                <a:ea typeface="BatangChe" panose="02030609000101010101" pitchFamily="49" charset="-127"/>
              </a:rPr>
              <a:t>. </a:t>
            </a:r>
            <a:r>
              <a:rPr lang="en-US" sz="4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anose="02020503060305020303" pitchFamily="18" charset="0"/>
                <a:ea typeface="BatangChe" panose="02030609000101010101" pitchFamily="49" charset="-127"/>
              </a:rPr>
              <a:t>constant noise</a:t>
            </a:r>
            <a:endParaRPr lang="ru-RU" sz="4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tangChe" panose="02030609000101010101" pitchFamily="49" charset="-127"/>
              <a:ea typeface="BatangChe" panose="02030609000101010101" pitchFamily="49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159632" y="5595203"/>
            <a:ext cx="4680716" cy="830997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4800" b="1" dirty="0" smtClean="0">
                <a:solidFill>
                  <a:schemeClr val="tx1"/>
                </a:solidFill>
                <a:latin typeface="BatangChe" panose="02030609000101010101" pitchFamily="49" charset="-127"/>
                <a:ea typeface="BatangChe" panose="02030609000101010101" pitchFamily="49" charset="-127"/>
              </a:rPr>
              <a:t>C. </a:t>
            </a:r>
            <a:r>
              <a:rPr lang="en-US" sz="4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anose="02020503060305020303" pitchFamily="18" charset="0"/>
                <a:ea typeface="BatangChe" panose="02030609000101010101" pitchFamily="49" charset="-127"/>
              </a:rPr>
              <a:t>heavy traffic</a:t>
            </a:r>
            <a:endParaRPr lang="ru-RU" sz="4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tangChe" panose="02030609000101010101" pitchFamily="49" charset="-127"/>
              <a:ea typeface="BatangChe" panose="02030609000101010101" pitchFamily="49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666493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>
        <p14:doors dir="vert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A0A0A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A0A0A"/>
                                      </p:to>
                                    </p:animClr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1DAB35"/>
                                      </p:to>
                                    </p:animClr>
                                    <p:set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0007600" cy="83099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Light" panose="020E0507020206020404" pitchFamily="34" charset="0"/>
              </a:rPr>
              <a:t>Vocabulary             3 question</a:t>
            </a:r>
          </a:p>
        </p:txBody>
      </p:sp>
      <p:sp>
        <p:nvSpPr>
          <p:cNvPr id="3" name="Управляющая кнопка: далее 2">
            <a:hlinkClick r:id="" action="ppaction://hlinkshowjump?jump=nextslide" highlightClick="1"/>
          </p:cNvPr>
          <p:cNvSpPr/>
          <p:nvPr/>
        </p:nvSpPr>
        <p:spPr>
          <a:xfrm>
            <a:off x="11303000" y="6146800"/>
            <a:ext cx="749300" cy="558800"/>
          </a:xfrm>
          <a:prstGeom prst="actionButtonForwardNext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252248" y="830997"/>
            <a:ext cx="11800052" cy="2308324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72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Always look through the … before you open the door.</a:t>
            </a:r>
            <a:endParaRPr lang="ru-RU" sz="7200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864099" y="3514107"/>
            <a:ext cx="2576349" cy="830997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4800" b="1" dirty="0" smtClean="0">
                <a:solidFill>
                  <a:schemeClr val="tx1"/>
                </a:solidFill>
                <a:latin typeface="BatangChe" panose="02030609000101010101" pitchFamily="49" charset="-127"/>
                <a:ea typeface="BatangChe" panose="02030609000101010101" pitchFamily="49" charset="-127"/>
              </a:rPr>
              <a:t>A.</a:t>
            </a:r>
            <a:r>
              <a:rPr lang="en-US" sz="4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anose="02020503060305020303" pitchFamily="18" charset="0"/>
                <a:ea typeface="BatangChe" panose="02030609000101010101" pitchFamily="49" charset="-127"/>
              </a:rPr>
              <a:t> chain</a:t>
            </a:r>
            <a:endParaRPr lang="ru-RU" sz="4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tangChe" panose="02030609000101010101" pitchFamily="49" charset="-127"/>
              <a:ea typeface="BatangChe" panose="02030609000101010101" pitchFamily="49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278803" y="4554655"/>
            <a:ext cx="3746939" cy="830997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chemeClr val="tx1"/>
                </a:solidFill>
                <a:latin typeface="BatangChe" panose="02030609000101010101" pitchFamily="49" charset="-127"/>
                <a:ea typeface="BatangChe" panose="02030609000101010101" pitchFamily="49" charset="-127"/>
              </a:rPr>
              <a:t>B</a:t>
            </a:r>
            <a:r>
              <a:rPr lang="en-US" sz="4800" b="1" dirty="0" smtClean="0">
                <a:solidFill>
                  <a:schemeClr val="tx1"/>
                </a:solidFill>
                <a:latin typeface="BatangChe" panose="02030609000101010101" pitchFamily="49" charset="-127"/>
                <a:ea typeface="BatangChe" panose="02030609000101010101" pitchFamily="49" charset="-127"/>
              </a:rPr>
              <a:t>. </a:t>
            </a:r>
            <a:r>
              <a:rPr lang="en-US" sz="4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anose="02020503060305020303" pitchFamily="18" charset="0"/>
                <a:ea typeface="BatangChe" panose="02030609000101010101" pitchFamily="49" charset="-127"/>
              </a:rPr>
              <a:t>peephole</a:t>
            </a:r>
            <a:endParaRPr lang="ru-RU" sz="4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tangChe" panose="02030609000101010101" pitchFamily="49" charset="-127"/>
              <a:ea typeface="BatangChe" panose="02030609000101010101" pitchFamily="49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811914" y="5593647"/>
            <a:ext cx="4680716" cy="830997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4800" b="1" dirty="0" smtClean="0">
                <a:solidFill>
                  <a:schemeClr val="tx1"/>
                </a:solidFill>
                <a:latin typeface="BatangChe" panose="02030609000101010101" pitchFamily="49" charset="-127"/>
                <a:ea typeface="BatangChe" panose="02030609000101010101" pitchFamily="49" charset="-127"/>
              </a:rPr>
              <a:t>C. </a:t>
            </a:r>
            <a:r>
              <a:rPr lang="en-US" sz="4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anose="02020503060305020303" pitchFamily="18" charset="0"/>
                <a:ea typeface="BatangChe" panose="02030609000101010101" pitchFamily="49" charset="-127"/>
              </a:rPr>
              <a:t>alarm system</a:t>
            </a:r>
            <a:endParaRPr lang="ru-RU" sz="4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tangChe" panose="02030609000101010101" pitchFamily="49" charset="-127"/>
              <a:ea typeface="BatangChe" panose="02030609000101010101" pitchFamily="49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446022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>
        <p14:doors dir="vert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A0A0A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1DAB35"/>
                                      </p:to>
                                    </p:animClr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A0A0A"/>
                                      </p:to>
                                    </p:animClr>
                                    <p:set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0007600" cy="83099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Light" panose="020E0507020206020404" pitchFamily="34" charset="0"/>
              </a:rPr>
              <a:t>Vocabulary             4 question</a:t>
            </a:r>
          </a:p>
        </p:txBody>
      </p:sp>
      <p:sp>
        <p:nvSpPr>
          <p:cNvPr id="3" name="Управляющая кнопка: далее 2">
            <a:hlinkClick r:id="" action="ppaction://hlinkshowjump?jump=nextslide" highlightClick="1"/>
          </p:cNvPr>
          <p:cNvSpPr/>
          <p:nvPr/>
        </p:nvSpPr>
        <p:spPr>
          <a:xfrm>
            <a:off x="11303000" y="6146800"/>
            <a:ext cx="749300" cy="558800"/>
          </a:xfrm>
          <a:prstGeom prst="actionButtonForwardNext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252248" y="830997"/>
            <a:ext cx="11800052" cy="2800767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88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The police started a(n) … into the crime. </a:t>
            </a:r>
            <a:endParaRPr lang="ru-RU" sz="8800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864097" y="3619660"/>
            <a:ext cx="2576349" cy="830997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4800" b="1" dirty="0" smtClean="0">
                <a:solidFill>
                  <a:schemeClr val="tx1"/>
                </a:solidFill>
                <a:latin typeface="BatangChe" panose="02030609000101010101" pitchFamily="49" charset="-127"/>
                <a:ea typeface="BatangChe" panose="02030609000101010101" pitchFamily="49" charset="-127"/>
              </a:rPr>
              <a:t>A.</a:t>
            </a:r>
            <a:r>
              <a:rPr lang="en-US" sz="4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anose="02020503060305020303" pitchFamily="18" charset="0"/>
                <a:ea typeface="BatangChe" panose="02030609000101010101" pitchFamily="49" charset="-127"/>
              </a:rPr>
              <a:t> study</a:t>
            </a:r>
            <a:endParaRPr lang="ru-RU" sz="4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tangChe" panose="02030609000101010101" pitchFamily="49" charset="-127"/>
              <a:ea typeface="BatangChe" panose="02030609000101010101" pitchFamily="49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278803" y="4554655"/>
            <a:ext cx="3746939" cy="830997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chemeClr val="tx1"/>
                </a:solidFill>
                <a:latin typeface="BatangChe" panose="02030609000101010101" pitchFamily="49" charset="-127"/>
                <a:ea typeface="BatangChe" panose="02030609000101010101" pitchFamily="49" charset="-127"/>
              </a:rPr>
              <a:t>B</a:t>
            </a:r>
            <a:r>
              <a:rPr lang="en-US" sz="4800" b="1" dirty="0" smtClean="0">
                <a:solidFill>
                  <a:schemeClr val="tx1"/>
                </a:solidFill>
                <a:latin typeface="BatangChe" panose="02030609000101010101" pitchFamily="49" charset="-127"/>
                <a:ea typeface="BatangChe" panose="02030609000101010101" pitchFamily="49" charset="-127"/>
              </a:rPr>
              <a:t>. </a:t>
            </a:r>
            <a:r>
              <a:rPr lang="en-US" sz="4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anose="02020503060305020303" pitchFamily="18" charset="0"/>
                <a:ea typeface="BatangChe" panose="02030609000101010101" pitchFamily="49" charset="-127"/>
              </a:rPr>
              <a:t>fictional</a:t>
            </a:r>
            <a:endParaRPr lang="ru-RU" sz="4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tangChe" panose="02030609000101010101" pitchFamily="49" charset="-127"/>
              <a:ea typeface="BatangChe" panose="02030609000101010101" pitchFamily="49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811914" y="5593647"/>
            <a:ext cx="4680716" cy="830997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4800" b="1" dirty="0" smtClean="0">
                <a:solidFill>
                  <a:schemeClr val="tx1"/>
                </a:solidFill>
                <a:latin typeface="BatangChe" panose="02030609000101010101" pitchFamily="49" charset="-127"/>
                <a:ea typeface="BatangChe" panose="02030609000101010101" pitchFamily="49" charset="-127"/>
              </a:rPr>
              <a:t>C. </a:t>
            </a:r>
            <a:r>
              <a:rPr lang="en-US" sz="4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anose="02020503060305020303" pitchFamily="18" charset="0"/>
                <a:ea typeface="BatangChe" panose="02030609000101010101" pitchFamily="49" charset="-127"/>
              </a:rPr>
              <a:t>investigation</a:t>
            </a:r>
            <a:endParaRPr lang="ru-RU" sz="4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tangChe" panose="02030609000101010101" pitchFamily="49" charset="-127"/>
              <a:ea typeface="BatangChe" panose="02030609000101010101" pitchFamily="49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418572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>
        <p14:doors dir="vert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1DAB35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A0A0A"/>
                                      </p:to>
                                    </p:animClr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A0A0A"/>
                                      </p:to>
                                    </p:animClr>
                                    <p:set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0007600" cy="83099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Light" panose="020E0507020206020404" pitchFamily="34" charset="0"/>
              </a:rPr>
              <a:t>Vocabulary             5 question</a:t>
            </a:r>
          </a:p>
        </p:txBody>
      </p:sp>
      <p:sp>
        <p:nvSpPr>
          <p:cNvPr id="3" name="Управляющая кнопка: далее 2">
            <a:hlinkClick r:id="" action="ppaction://hlinkshowjump?jump=nextslide" highlightClick="1"/>
          </p:cNvPr>
          <p:cNvSpPr/>
          <p:nvPr/>
        </p:nvSpPr>
        <p:spPr>
          <a:xfrm>
            <a:off x="11303000" y="6146800"/>
            <a:ext cx="749300" cy="558800"/>
          </a:xfrm>
          <a:prstGeom prst="actionButtonForwardNext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252248" y="830997"/>
            <a:ext cx="11800052" cy="2308324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72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What can we do to … the problem of unemployment?</a:t>
            </a:r>
            <a:endParaRPr lang="ru-RU" sz="7200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864097" y="3619660"/>
            <a:ext cx="2576349" cy="830997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4800" b="1" dirty="0" smtClean="0">
                <a:solidFill>
                  <a:schemeClr val="tx1"/>
                </a:solidFill>
                <a:latin typeface="BatangChe" panose="02030609000101010101" pitchFamily="49" charset="-127"/>
                <a:ea typeface="BatangChe" panose="02030609000101010101" pitchFamily="49" charset="-127"/>
              </a:rPr>
              <a:t>A.</a:t>
            </a:r>
            <a:r>
              <a:rPr lang="en-US" sz="4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anose="02020503060305020303" pitchFamily="18" charset="0"/>
                <a:ea typeface="BatangChe" panose="02030609000101010101" pitchFamily="49" charset="-127"/>
              </a:rPr>
              <a:t> solve</a:t>
            </a:r>
            <a:endParaRPr lang="ru-RU" sz="4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tangChe" panose="02030609000101010101" pitchFamily="49" charset="-127"/>
              <a:ea typeface="BatangChe" panose="02030609000101010101" pitchFamily="49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697134" y="4516841"/>
            <a:ext cx="2910273" cy="830997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chemeClr val="tx1"/>
                </a:solidFill>
                <a:latin typeface="BatangChe" panose="02030609000101010101" pitchFamily="49" charset="-127"/>
                <a:ea typeface="BatangChe" panose="02030609000101010101" pitchFamily="49" charset="-127"/>
              </a:rPr>
              <a:t>B</a:t>
            </a:r>
            <a:r>
              <a:rPr lang="en-US" sz="4800" b="1" dirty="0" smtClean="0">
                <a:solidFill>
                  <a:schemeClr val="tx1"/>
                </a:solidFill>
                <a:latin typeface="BatangChe" panose="02030609000101010101" pitchFamily="49" charset="-127"/>
                <a:ea typeface="BatangChe" panose="02030609000101010101" pitchFamily="49" charset="-127"/>
              </a:rPr>
              <a:t>. </a:t>
            </a:r>
            <a:r>
              <a:rPr lang="en-US" sz="4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anose="02020503060305020303" pitchFamily="18" charset="0"/>
                <a:ea typeface="BatangChe" panose="02030609000101010101" pitchFamily="49" charset="-127"/>
              </a:rPr>
              <a:t>glance</a:t>
            </a:r>
            <a:endParaRPr lang="ru-RU" sz="4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tangChe" panose="02030609000101010101" pitchFamily="49" charset="-127"/>
              <a:ea typeface="BatangChe" panose="02030609000101010101" pitchFamily="49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771116" y="5414022"/>
            <a:ext cx="2762307" cy="830997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4800" b="1" dirty="0" smtClean="0">
                <a:solidFill>
                  <a:schemeClr val="tx1"/>
                </a:solidFill>
                <a:latin typeface="BatangChe" panose="02030609000101010101" pitchFamily="49" charset="-127"/>
                <a:ea typeface="BatangChe" panose="02030609000101010101" pitchFamily="49" charset="-127"/>
              </a:rPr>
              <a:t>C. </a:t>
            </a:r>
            <a:r>
              <a:rPr lang="en-US" sz="4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anose="02020503060305020303" pitchFamily="18" charset="0"/>
                <a:ea typeface="BatangChe" panose="02030609000101010101" pitchFamily="49" charset="-127"/>
              </a:rPr>
              <a:t>make</a:t>
            </a:r>
            <a:endParaRPr lang="ru-RU" sz="4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tangChe" panose="02030609000101010101" pitchFamily="49" charset="-127"/>
              <a:ea typeface="BatangChe" panose="02030609000101010101" pitchFamily="49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400043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>
        <p14:doors dir="vert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A0A0A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A0A0A"/>
                                      </p:to>
                                    </p:animClr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1DAB35"/>
                                      </p:to>
                                    </p:animClr>
                                    <p:set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1190"/>
            <a:ext cx="10007600" cy="83099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Light" panose="020E0507020206020404" pitchFamily="34" charset="0"/>
              </a:rPr>
              <a:t>Vocabulary             6 question</a:t>
            </a:r>
          </a:p>
        </p:txBody>
      </p:sp>
      <p:sp>
        <p:nvSpPr>
          <p:cNvPr id="3" name="Управляющая кнопка: далее 2">
            <a:hlinkClick r:id="" action="ppaction://hlinkshowjump?jump=nextslide" highlightClick="1"/>
          </p:cNvPr>
          <p:cNvSpPr/>
          <p:nvPr/>
        </p:nvSpPr>
        <p:spPr>
          <a:xfrm>
            <a:off x="11303000" y="6146800"/>
            <a:ext cx="749300" cy="558800"/>
          </a:xfrm>
          <a:prstGeom prst="actionButtonForwardNext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126124" y="1050182"/>
            <a:ext cx="11926176" cy="144655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88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My hobby is … stamps.</a:t>
            </a:r>
            <a:endParaRPr lang="ru-RU" sz="8800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193626" y="3229284"/>
            <a:ext cx="3791172" cy="830997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4800" b="1" dirty="0" smtClean="0">
                <a:solidFill>
                  <a:schemeClr val="tx1"/>
                </a:solidFill>
                <a:latin typeface="BatangChe" panose="02030609000101010101" pitchFamily="49" charset="-127"/>
                <a:ea typeface="BatangChe" panose="02030609000101010101" pitchFamily="49" charset="-127"/>
              </a:rPr>
              <a:t>A.</a:t>
            </a:r>
            <a:r>
              <a:rPr lang="en-US" sz="4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anose="02020503060305020303" pitchFamily="18" charset="0"/>
                <a:ea typeface="BatangChe" panose="02030609000101010101" pitchFamily="49" charset="-127"/>
              </a:rPr>
              <a:t> </a:t>
            </a:r>
            <a:r>
              <a:rPr lang="en-US" sz="4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anose="02020503060305020303" pitchFamily="18" charset="0"/>
                <a:ea typeface="BatangChe" panose="02030609000101010101" pitchFamily="49" charset="-127"/>
              </a:rPr>
              <a:t>collecting</a:t>
            </a:r>
            <a:endParaRPr lang="ru-RU" sz="4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ll MT" panose="02020503060305020303" pitchFamily="18" charset="0"/>
              <a:ea typeface="BatangChe" panose="02030609000101010101" pitchFamily="49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193626" y="4411465"/>
            <a:ext cx="3746939" cy="830997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chemeClr val="tx1"/>
                </a:solidFill>
                <a:latin typeface="BatangChe" panose="02030609000101010101" pitchFamily="49" charset="-127"/>
                <a:ea typeface="BatangChe" panose="02030609000101010101" pitchFamily="49" charset="-127"/>
              </a:rPr>
              <a:t>B</a:t>
            </a:r>
            <a:r>
              <a:rPr lang="en-US" sz="4800" b="1" dirty="0" smtClean="0">
                <a:solidFill>
                  <a:schemeClr val="tx1"/>
                </a:solidFill>
                <a:latin typeface="BatangChe" panose="02030609000101010101" pitchFamily="49" charset="-127"/>
                <a:ea typeface="BatangChe" panose="02030609000101010101" pitchFamily="49" charset="-127"/>
              </a:rPr>
              <a:t>. </a:t>
            </a:r>
            <a:r>
              <a:rPr lang="en-US" sz="4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anose="02020503060305020303" pitchFamily="18" charset="0"/>
                <a:ea typeface="BatangChe" panose="02030609000101010101" pitchFamily="49" charset="-127"/>
              </a:rPr>
              <a:t>knitting</a:t>
            </a:r>
            <a:endParaRPr lang="ru-RU" sz="4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tangChe" panose="02030609000101010101" pitchFamily="49" charset="-127"/>
              <a:ea typeface="BatangChe" panose="02030609000101010101" pitchFamily="49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424279" y="5593646"/>
            <a:ext cx="3329865" cy="830997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4800" b="1" dirty="0" smtClean="0">
                <a:solidFill>
                  <a:schemeClr val="tx1"/>
                </a:solidFill>
                <a:latin typeface="BatangChe" panose="02030609000101010101" pitchFamily="49" charset="-127"/>
                <a:ea typeface="BatangChe" panose="02030609000101010101" pitchFamily="49" charset="-127"/>
              </a:rPr>
              <a:t>C. </a:t>
            </a:r>
            <a:r>
              <a:rPr lang="en-US" sz="4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anose="02020503060305020303" pitchFamily="18" charset="0"/>
                <a:ea typeface="BatangChe" panose="02030609000101010101" pitchFamily="49" charset="-127"/>
              </a:rPr>
              <a:t>sewing</a:t>
            </a:r>
            <a:endParaRPr lang="ru-RU" sz="4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tangChe" panose="02030609000101010101" pitchFamily="49" charset="-127"/>
              <a:ea typeface="BatangChe" panose="02030609000101010101" pitchFamily="49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495604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>
        <p14:doors dir="vert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A0A0A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A0A0A"/>
                                      </p:to>
                                    </p:animClr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1DAB35"/>
                                      </p:to>
                                    </p:animClr>
                                    <p:set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1190"/>
            <a:ext cx="10007600" cy="83099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Light" panose="020E0507020206020404" pitchFamily="34" charset="0"/>
              </a:rPr>
              <a:t>Vocabulary             7 question</a:t>
            </a:r>
          </a:p>
        </p:txBody>
      </p:sp>
      <p:sp>
        <p:nvSpPr>
          <p:cNvPr id="3" name="Управляющая кнопка: далее 2">
            <a:hlinkClick r:id="" action="ppaction://hlinkshowjump?jump=nextslide" highlightClick="1"/>
          </p:cNvPr>
          <p:cNvSpPr/>
          <p:nvPr/>
        </p:nvSpPr>
        <p:spPr>
          <a:xfrm>
            <a:off x="11303000" y="6146800"/>
            <a:ext cx="749300" cy="558800"/>
          </a:xfrm>
          <a:prstGeom prst="actionButtonForwardNext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126124" y="1050182"/>
            <a:ext cx="11926176" cy="255454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80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There’s a(n) … with Brad Pitt in today’s newspaper.</a:t>
            </a:r>
            <a:endParaRPr lang="ru-RU" sz="8000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193626" y="3602080"/>
            <a:ext cx="3791172" cy="830997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4800" b="1" dirty="0" smtClean="0">
                <a:solidFill>
                  <a:schemeClr val="tx1"/>
                </a:solidFill>
                <a:latin typeface="BatangChe" panose="02030609000101010101" pitchFamily="49" charset="-127"/>
                <a:ea typeface="BatangChe" panose="02030609000101010101" pitchFamily="49" charset="-127"/>
              </a:rPr>
              <a:t>A.</a:t>
            </a:r>
            <a:r>
              <a:rPr lang="en-US" sz="4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anose="02020503060305020303" pitchFamily="18" charset="0"/>
                <a:ea typeface="BatangChe" panose="02030609000101010101" pitchFamily="49" charset="-127"/>
              </a:rPr>
              <a:t> horoscope</a:t>
            </a:r>
            <a:endParaRPr lang="ru-RU" sz="4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ll MT" panose="02020503060305020303" pitchFamily="18" charset="0"/>
              <a:ea typeface="BatangChe" panose="02030609000101010101" pitchFamily="49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193626" y="4600652"/>
            <a:ext cx="3746939" cy="830997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chemeClr val="tx1"/>
                </a:solidFill>
                <a:latin typeface="BatangChe" panose="02030609000101010101" pitchFamily="49" charset="-127"/>
                <a:ea typeface="BatangChe" panose="02030609000101010101" pitchFamily="49" charset="-127"/>
              </a:rPr>
              <a:t>B</a:t>
            </a:r>
            <a:r>
              <a:rPr lang="en-US" sz="4800" b="1" dirty="0" smtClean="0">
                <a:solidFill>
                  <a:schemeClr val="tx1"/>
                </a:solidFill>
                <a:latin typeface="BatangChe" panose="02030609000101010101" pitchFamily="49" charset="-127"/>
                <a:ea typeface="BatangChe" panose="02030609000101010101" pitchFamily="49" charset="-127"/>
              </a:rPr>
              <a:t>. </a:t>
            </a:r>
            <a:r>
              <a:rPr lang="en-US" sz="4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anose="02020503060305020303" pitchFamily="18" charset="0"/>
                <a:ea typeface="BatangChe" panose="02030609000101010101" pitchFamily="49" charset="-127"/>
              </a:rPr>
              <a:t>interview</a:t>
            </a:r>
            <a:endParaRPr lang="ru-RU" sz="4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tangChe" panose="02030609000101010101" pitchFamily="49" charset="-127"/>
              <a:ea typeface="BatangChe" panose="02030609000101010101" pitchFamily="49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424279" y="5593646"/>
            <a:ext cx="3329865" cy="830997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4800" b="1" dirty="0" smtClean="0">
                <a:solidFill>
                  <a:schemeClr val="tx1"/>
                </a:solidFill>
                <a:latin typeface="BatangChe" panose="02030609000101010101" pitchFamily="49" charset="-127"/>
                <a:ea typeface="BatangChe" panose="02030609000101010101" pitchFamily="49" charset="-127"/>
              </a:rPr>
              <a:t>C. </a:t>
            </a:r>
            <a:r>
              <a:rPr lang="en-US" sz="4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anose="02020503060305020303" pitchFamily="18" charset="0"/>
                <a:ea typeface="BatangChe" panose="02030609000101010101" pitchFamily="49" charset="-127"/>
              </a:rPr>
              <a:t>advice</a:t>
            </a:r>
            <a:endParaRPr lang="ru-RU" sz="4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tangChe" panose="02030609000101010101" pitchFamily="49" charset="-127"/>
              <a:ea typeface="BatangChe" panose="02030609000101010101" pitchFamily="49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754044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>
        <p14:doors dir="vert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A0A0A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1DAB35"/>
                                      </p:to>
                                    </p:animClr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A0A0A"/>
                                      </p:to>
                                    </p:animClr>
                                    <p:set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1190"/>
            <a:ext cx="10007600" cy="83099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Light" panose="020E0507020206020404" pitchFamily="34" charset="0"/>
              </a:rPr>
              <a:t>Vocabulary             8 question</a:t>
            </a:r>
          </a:p>
        </p:txBody>
      </p:sp>
      <p:sp>
        <p:nvSpPr>
          <p:cNvPr id="3" name="Управляющая кнопка: далее 2">
            <a:hlinkClick r:id="" action="ppaction://hlinkshowjump?jump=nextslide" highlightClick="1"/>
          </p:cNvPr>
          <p:cNvSpPr/>
          <p:nvPr/>
        </p:nvSpPr>
        <p:spPr>
          <a:xfrm>
            <a:off x="11303000" y="6146800"/>
            <a:ext cx="749300" cy="558800"/>
          </a:xfrm>
          <a:prstGeom prst="actionButtonForwardNext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126124" y="1050182"/>
            <a:ext cx="11926176" cy="2800767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88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There are 100 … in our club.</a:t>
            </a:r>
            <a:endParaRPr lang="ru-RU" sz="8800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835851" y="3607658"/>
            <a:ext cx="2506719" cy="830997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4800" b="1" dirty="0" smtClean="0">
                <a:solidFill>
                  <a:schemeClr val="tx1"/>
                </a:solidFill>
                <a:latin typeface="BatangChe" panose="02030609000101010101" pitchFamily="49" charset="-127"/>
                <a:ea typeface="BatangChe" panose="02030609000101010101" pitchFamily="49" charset="-127"/>
              </a:rPr>
              <a:t>A.</a:t>
            </a:r>
            <a:r>
              <a:rPr lang="en-US" sz="4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anose="02020503060305020303" pitchFamily="18" charset="0"/>
                <a:ea typeface="BatangChe" panose="02030609000101010101" pitchFamily="49" charset="-127"/>
              </a:rPr>
              <a:t> idea</a:t>
            </a:r>
            <a:endParaRPr lang="ru-RU" sz="4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ll MT" panose="02020503060305020303" pitchFamily="18" charset="0"/>
              <a:ea typeface="BatangChe" panose="02030609000101010101" pitchFamily="49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193626" y="4600652"/>
            <a:ext cx="3746939" cy="830997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chemeClr val="tx1"/>
                </a:solidFill>
                <a:latin typeface="BatangChe" panose="02030609000101010101" pitchFamily="49" charset="-127"/>
                <a:ea typeface="BatangChe" panose="02030609000101010101" pitchFamily="49" charset="-127"/>
              </a:rPr>
              <a:t>B</a:t>
            </a:r>
            <a:r>
              <a:rPr lang="en-US" sz="4800" b="1" dirty="0" smtClean="0">
                <a:solidFill>
                  <a:schemeClr val="tx1"/>
                </a:solidFill>
                <a:latin typeface="BatangChe" panose="02030609000101010101" pitchFamily="49" charset="-127"/>
                <a:ea typeface="BatangChe" panose="02030609000101010101" pitchFamily="49" charset="-127"/>
              </a:rPr>
              <a:t>. </a:t>
            </a:r>
            <a:r>
              <a:rPr lang="en-US" sz="4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anose="02020503060305020303" pitchFamily="18" charset="0"/>
                <a:ea typeface="BatangChe" panose="02030609000101010101" pitchFamily="49" charset="-127"/>
              </a:rPr>
              <a:t>woman</a:t>
            </a:r>
            <a:endParaRPr lang="ru-RU" sz="4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tangChe" panose="02030609000101010101" pitchFamily="49" charset="-127"/>
              <a:ea typeface="BatangChe" panose="02030609000101010101" pitchFamily="49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193626" y="5593646"/>
            <a:ext cx="3746939" cy="830997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4800" b="1" dirty="0" smtClean="0">
                <a:solidFill>
                  <a:schemeClr val="tx1"/>
                </a:solidFill>
                <a:latin typeface="BatangChe" panose="02030609000101010101" pitchFamily="49" charset="-127"/>
                <a:ea typeface="BatangChe" panose="02030609000101010101" pitchFamily="49" charset="-127"/>
              </a:rPr>
              <a:t>C. </a:t>
            </a:r>
            <a:r>
              <a:rPr lang="en-US" sz="4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anose="02020503060305020303" pitchFamily="18" charset="0"/>
                <a:ea typeface="BatangChe" panose="02030609000101010101" pitchFamily="49" charset="-127"/>
              </a:rPr>
              <a:t>members</a:t>
            </a:r>
            <a:endParaRPr lang="ru-RU" sz="4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tangChe" panose="02030609000101010101" pitchFamily="49" charset="-127"/>
              <a:ea typeface="BatangChe" panose="02030609000101010101" pitchFamily="49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340823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>
        <p14:doors dir="vert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1DAB35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A0A0A"/>
                                      </p:to>
                                    </p:animClr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A0A0A"/>
                                      </p:to>
                                    </p:animClr>
                                    <p:set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1190"/>
            <a:ext cx="10007600" cy="83099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Light" panose="020E0507020206020404" pitchFamily="34" charset="0"/>
              </a:rPr>
              <a:t>Vocabulary             9 question</a:t>
            </a:r>
          </a:p>
        </p:txBody>
      </p:sp>
      <p:sp>
        <p:nvSpPr>
          <p:cNvPr id="3" name="Управляющая кнопка: далее 2">
            <a:hlinkClick r:id="" action="ppaction://hlinkshowjump?jump=nextslide" highlightClick="1"/>
          </p:cNvPr>
          <p:cNvSpPr/>
          <p:nvPr/>
        </p:nvSpPr>
        <p:spPr>
          <a:xfrm>
            <a:off x="11303000" y="6146800"/>
            <a:ext cx="749300" cy="558800"/>
          </a:xfrm>
          <a:prstGeom prst="actionButtonForwardNext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126124" y="1050182"/>
            <a:ext cx="11926176" cy="341632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72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In 2100 there won’t be any petrol left, so we will use another … .</a:t>
            </a:r>
            <a:endParaRPr lang="ru-RU" sz="7200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349340" y="3607658"/>
            <a:ext cx="2506719" cy="830997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4800" b="1" dirty="0" smtClean="0">
                <a:solidFill>
                  <a:schemeClr val="tx1"/>
                </a:solidFill>
                <a:latin typeface="BatangChe" panose="02030609000101010101" pitchFamily="49" charset="-127"/>
                <a:ea typeface="BatangChe" panose="02030609000101010101" pitchFamily="49" charset="-127"/>
              </a:rPr>
              <a:t>A.</a:t>
            </a:r>
            <a:r>
              <a:rPr lang="en-US" sz="4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anose="02020503060305020303" pitchFamily="18" charset="0"/>
                <a:ea typeface="BatangChe" panose="02030609000101010101" pitchFamily="49" charset="-127"/>
              </a:rPr>
              <a:t> fuel</a:t>
            </a:r>
            <a:endParaRPr lang="ru-RU" sz="4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ll MT" panose="02020503060305020303" pitchFamily="18" charset="0"/>
              <a:ea typeface="BatangChe" panose="02030609000101010101" pitchFamily="49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349340" y="4609853"/>
            <a:ext cx="2889253" cy="830997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chemeClr val="tx1"/>
                </a:solidFill>
                <a:latin typeface="BatangChe" panose="02030609000101010101" pitchFamily="49" charset="-127"/>
                <a:ea typeface="BatangChe" panose="02030609000101010101" pitchFamily="49" charset="-127"/>
              </a:rPr>
              <a:t>B</a:t>
            </a:r>
            <a:r>
              <a:rPr lang="en-US" sz="4800" b="1" dirty="0" smtClean="0">
                <a:solidFill>
                  <a:schemeClr val="tx1"/>
                </a:solidFill>
                <a:latin typeface="BatangChe" panose="02030609000101010101" pitchFamily="49" charset="-127"/>
                <a:ea typeface="BatangChe" panose="02030609000101010101" pitchFamily="49" charset="-127"/>
              </a:rPr>
              <a:t>. </a:t>
            </a:r>
            <a:r>
              <a:rPr lang="en-US" sz="4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anose="02020503060305020303" pitchFamily="18" charset="0"/>
                <a:ea typeface="BatangChe" panose="02030609000101010101" pitchFamily="49" charset="-127"/>
              </a:rPr>
              <a:t>dome</a:t>
            </a:r>
            <a:endParaRPr lang="ru-RU" sz="4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tangChe" panose="02030609000101010101" pitchFamily="49" charset="-127"/>
              <a:ea typeface="BatangChe" panose="02030609000101010101" pitchFamily="49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349340" y="5595203"/>
            <a:ext cx="2506719" cy="830997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4800" b="1" dirty="0" smtClean="0">
                <a:solidFill>
                  <a:schemeClr val="tx1"/>
                </a:solidFill>
                <a:latin typeface="BatangChe" panose="02030609000101010101" pitchFamily="49" charset="-127"/>
                <a:ea typeface="BatangChe" panose="02030609000101010101" pitchFamily="49" charset="-127"/>
              </a:rPr>
              <a:t>C. </a:t>
            </a:r>
            <a:r>
              <a:rPr lang="en-US" sz="4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anose="02020503060305020303" pitchFamily="18" charset="0"/>
                <a:ea typeface="BatangChe" panose="02030609000101010101" pitchFamily="49" charset="-127"/>
              </a:rPr>
              <a:t>suit</a:t>
            </a:r>
            <a:endParaRPr lang="ru-RU" sz="4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tangChe" panose="02030609000101010101" pitchFamily="49" charset="-127"/>
              <a:ea typeface="BatangChe" panose="02030609000101010101" pitchFamily="49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016902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>
        <p14:doors dir="vert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A0A0A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A0A0A"/>
                                      </p:to>
                                    </p:animClr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1DAB35"/>
                                      </p:to>
                                    </p:animClr>
                                    <p:set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1190"/>
            <a:ext cx="10263352" cy="83099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Light" panose="020E0507020206020404" pitchFamily="34" charset="0"/>
              </a:rPr>
              <a:t>Vocabulary             10 question</a:t>
            </a:r>
          </a:p>
        </p:txBody>
      </p:sp>
      <p:sp>
        <p:nvSpPr>
          <p:cNvPr id="3" name="Управляющая кнопка: далее 2">
            <a:hlinkClick r:id="" action="ppaction://hlinkshowjump?jump=nextslide" highlightClick="1"/>
          </p:cNvPr>
          <p:cNvSpPr/>
          <p:nvPr/>
        </p:nvSpPr>
        <p:spPr>
          <a:xfrm>
            <a:off x="11303000" y="6146800"/>
            <a:ext cx="749300" cy="558800"/>
          </a:xfrm>
          <a:prstGeom prst="actionButtonForwardNext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126124" y="1050182"/>
            <a:ext cx="11926176" cy="2800767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88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… me a message after your class.</a:t>
            </a:r>
            <a:endParaRPr lang="ru-RU" sz="8800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349340" y="3607658"/>
            <a:ext cx="2506719" cy="830997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4800" b="1" dirty="0" smtClean="0">
                <a:solidFill>
                  <a:schemeClr val="tx1"/>
                </a:solidFill>
                <a:latin typeface="BatangChe" panose="02030609000101010101" pitchFamily="49" charset="-127"/>
                <a:ea typeface="BatangChe" panose="02030609000101010101" pitchFamily="49" charset="-127"/>
              </a:rPr>
              <a:t>A.</a:t>
            </a:r>
            <a:r>
              <a:rPr lang="en-US" sz="4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anose="02020503060305020303" pitchFamily="18" charset="0"/>
                <a:ea typeface="BatangChe" panose="02030609000101010101" pitchFamily="49" charset="-127"/>
              </a:rPr>
              <a:t> Send</a:t>
            </a:r>
            <a:endParaRPr lang="ru-RU" sz="4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ll MT" panose="02020503060305020303" pitchFamily="18" charset="0"/>
              <a:ea typeface="BatangChe" panose="02030609000101010101" pitchFamily="49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349340" y="4609853"/>
            <a:ext cx="2889253" cy="830997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chemeClr val="tx1"/>
                </a:solidFill>
                <a:latin typeface="BatangChe" panose="02030609000101010101" pitchFamily="49" charset="-127"/>
                <a:ea typeface="BatangChe" panose="02030609000101010101" pitchFamily="49" charset="-127"/>
              </a:rPr>
              <a:t>B</a:t>
            </a:r>
            <a:r>
              <a:rPr lang="en-US" sz="4800" b="1" dirty="0" smtClean="0">
                <a:solidFill>
                  <a:schemeClr val="tx1"/>
                </a:solidFill>
                <a:latin typeface="BatangChe" panose="02030609000101010101" pitchFamily="49" charset="-127"/>
                <a:ea typeface="BatangChe" panose="02030609000101010101" pitchFamily="49" charset="-127"/>
              </a:rPr>
              <a:t>. </a:t>
            </a:r>
            <a:r>
              <a:rPr lang="en-US" sz="4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anose="02020503060305020303" pitchFamily="18" charset="0"/>
                <a:ea typeface="BatangChe" panose="02030609000101010101" pitchFamily="49" charset="-127"/>
              </a:rPr>
              <a:t>Surf</a:t>
            </a:r>
            <a:endParaRPr lang="ru-RU" sz="4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tangChe" panose="02030609000101010101" pitchFamily="49" charset="-127"/>
              <a:ea typeface="BatangChe" panose="02030609000101010101" pitchFamily="49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349340" y="5595203"/>
            <a:ext cx="2889253" cy="830997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4800" b="1" dirty="0" smtClean="0">
                <a:solidFill>
                  <a:schemeClr val="tx1"/>
                </a:solidFill>
                <a:latin typeface="BatangChe" panose="02030609000101010101" pitchFamily="49" charset="-127"/>
                <a:ea typeface="BatangChe" panose="02030609000101010101" pitchFamily="49" charset="-127"/>
              </a:rPr>
              <a:t>C. </a:t>
            </a:r>
            <a:r>
              <a:rPr lang="en-US" sz="4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anose="02020503060305020303" pitchFamily="18" charset="0"/>
                <a:ea typeface="BatangChe" panose="02030609000101010101" pitchFamily="49" charset="-127"/>
              </a:rPr>
              <a:t>Store</a:t>
            </a:r>
            <a:endParaRPr lang="ru-RU" sz="4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tangChe" panose="02030609000101010101" pitchFamily="49" charset="-127"/>
              <a:ea typeface="BatangChe" panose="02030609000101010101" pitchFamily="49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788047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>
        <p14:doors dir="vert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A0A0A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A0A0A"/>
                                      </p:to>
                                    </p:animClr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1DAB35"/>
                                      </p:to>
                                    </p:animClr>
                                    <p:set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1190"/>
            <a:ext cx="10263352" cy="83099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Light" panose="020E0507020206020404" pitchFamily="34" charset="0"/>
              </a:rPr>
              <a:t>Grammar             1 question</a:t>
            </a:r>
          </a:p>
        </p:txBody>
      </p:sp>
      <p:sp>
        <p:nvSpPr>
          <p:cNvPr id="3" name="Управляющая кнопка: далее 2">
            <a:hlinkClick r:id="" action="ppaction://hlinkshowjump?jump=nextslide" highlightClick="1"/>
          </p:cNvPr>
          <p:cNvSpPr/>
          <p:nvPr/>
        </p:nvSpPr>
        <p:spPr>
          <a:xfrm>
            <a:off x="11303000" y="6146800"/>
            <a:ext cx="749300" cy="558800"/>
          </a:xfrm>
          <a:prstGeom prst="actionButtonForwardNext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126124" y="1050182"/>
            <a:ext cx="11926176" cy="144655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88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Where’s Kate? – I …</a:t>
            </a:r>
            <a:endParaRPr lang="ru-RU" sz="8800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678194" y="3137794"/>
            <a:ext cx="4434276" cy="830997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4800" b="1" dirty="0" smtClean="0">
                <a:solidFill>
                  <a:schemeClr val="tx1"/>
                </a:solidFill>
                <a:latin typeface="BatangChe" panose="02030609000101010101" pitchFamily="49" charset="-127"/>
                <a:ea typeface="BatangChe" panose="02030609000101010101" pitchFamily="49" charset="-127"/>
              </a:rPr>
              <a:t>A.</a:t>
            </a:r>
            <a:r>
              <a:rPr lang="en-US" sz="4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anose="02020503060305020303" pitchFamily="18" charset="0"/>
                <a:ea typeface="BatangChe" panose="02030609000101010101" pitchFamily="49" charset="-127"/>
              </a:rPr>
              <a:t> am knowing</a:t>
            </a:r>
            <a:endParaRPr lang="ru-RU" sz="4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ll MT" panose="02020503060305020303" pitchFamily="18" charset="0"/>
              <a:ea typeface="BatangChe" panose="02030609000101010101" pitchFamily="49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644585" y="4366498"/>
            <a:ext cx="4467885" cy="830997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chemeClr val="tx1"/>
                </a:solidFill>
                <a:latin typeface="BatangChe" panose="02030609000101010101" pitchFamily="49" charset="-127"/>
                <a:ea typeface="BatangChe" panose="02030609000101010101" pitchFamily="49" charset="-127"/>
              </a:rPr>
              <a:t>B</a:t>
            </a:r>
            <a:r>
              <a:rPr lang="en-US" sz="4800" b="1" dirty="0" smtClean="0">
                <a:solidFill>
                  <a:schemeClr val="tx1"/>
                </a:solidFill>
                <a:latin typeface="BatangChe" panose="02030609000101010101" pitchFamily="49" charset="-127"/>
                <a:ea typeface="BatangChe" panose="02030609000101010101" pitchFamily="49" charset="-127"/>
              </a:rPr>
              <a:t>. </a:t>
            </a:r>
            <a:r>
              <a:rPr lang="en-US" sz="4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anose="02020503060305020303" pitchFamily="18" charset="0"/>
                <a:ea typeface="BatangChe" panose="02030609000101010101" pitchFamily="49" charset="-127"/>
              </a:rPr>
              <a:t>don’t know</a:t>
            </a:r>
            <a:endParaRPr lang="ru-RU" sz="4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tangChe" panose="02030609000101010101" pitchFamily="49" charset="-127"/>
              <a:ea typeface="BatangChe" panose="02030609000101010101" pitchFamily="49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644584" y="5595202"/>
            <a:ext cx="4467885" cy="830997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4800" b="1" dirty="0" smtClean="0">
                <a:solidFill>
                  <a:schemeClr val="tx1"/>
                </a:solidFill>
                <a:latin typeface="BatangChe" panose="02030609000101010101" pitchFamily="49" charset="-127"/>
                <a:ea typeface="BatangChe" panose="02030609000101010101" pitchFamily="49" charset="-127"/>
              </a:rPr>
              <a:t>C. </a:t>
            </a:r>
            <a:r>
              <a:rPr lang="en-US" sz="4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anose="02020503060305020303" pitchFamily="18" charset="0"/>
                <a:ea typeface="BatangChe" panose="02030609000101010101" pitchFamily="49" charset="-127"/>
              </a:rPr>
              <a:t>knows</a:t>
            </a:r>
            <a:endParaRPr lang="ru-RU" sz="4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tangChe" panose="02030609000101010101" pitchFamily="49" charset="-127"/>
              <a:ea typeface="BatangChe" panose="02030609000101010101" pitchFamily="49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656128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>
        <p14:doors dir="vert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A0A0A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1DAB35"/>
                                      </p:to>
                                    </p:animClr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A0A0A"/>
                                      </p:to>
                                    </p:animClr>
                                    <p:set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1190"/>
            <a:ext cx="10263352" cy="83099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Light" panose="020E0507020206020404" pitchFamily="34" charset="0"/>
              </a:rPr>
              <a:t>Grammar             2 question</a:t>
            </a:r>
          </a:p>
        </p:txBody>
      </p:sp>
      <p:sp>
        <p:nvSpPr>
          <p:cNvPr id="3" name="Управляющая кнопка: далее 2">
            <a:hlinkClick r:id="" action="ppaction://hlinkshowjump?jump=nextslide" highlightClick="1"/>
          </p:cNvPr>
          <p:cNvSpPr/>
          <p:nvPr/>
        </p:nvSpPr>
        <p:spPr>
          <a:xfrm>
            <a:off x="11303000" y="6146800"/>
            <a:ext cx="749300" cy="558800"/>
          </a:xfrm>
          <a:prstGeom prst="actionButtonForwardNext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126124" y="1050182"/>
            <a:ext cx="11926176" cy="2800767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88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What’s funny? Why … you laughing?</a:t>
            </a:r>
            <a:endParaRPr lang="ru-RU" sz="8800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243374" y="3476580"/>
            <a:ext cx="2673136" cy="830997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4800" b="1" dirty="0" smtClean="0">
                <a:solidFill>
                  <a:schemeClr val="tx1"/>
                </a:solidFill>
                <a:latin typeface="BatangChe" panose="02030609000101010101" pitchFamily="49" charset="-127"/>
                <a:ea typeface="BatangChe" panose="02030609000101010101" pitchFamily="49" charset="-127"/>
              </a:rPr>
              <a:t>A.</a:t>
            </a:r>
            <a:r>
              <a:rPr lang="en-US" sz="4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anose="02020503060305020303" pitchFamily="18" charset="0"/>
                <a:ea typeface="BatangChe" panose="02030609000101010101" pitchFamily="49" charset="-127"/>
              </a:rPr>
              <a:t> are</a:t>
            </a:r>
            <a:endParaRPr lang="ru-RU" sz="4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ll MT" panose="02020503060305020303" pitchFamily="18" charset="0"/>
              <a:ea typeface="BatangChe" panose="02030609000101010101" pitchFamily="49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209765" y="4535891"/>
            <a:ext cx="2706745" cy="830997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chemeClr val="tx1"/>
                </a:solidFill>
                <a:latin typeface="BatangChe" panose="02030609000101010101" pitchFamily="49" charset="-127"/>
                <a:ea typeface="BatangChe" panose="02030609000101010101" pitchFamily="49" charset="-127"/>
              </a:rPr>
              <a:t>B</a:t>
            </a:r>
            <a:r>
              <a:rPr lang="en-US" sz="4800" b="1" dirty="0" smtClean="0">
                <a:solidFill>
                  <a:schemeClr val="tx1"/>
                </a:solidFill>
                <a:latin typeface="BatangChe" panose="02030609000101010101" pitchFamily="49" charset="-127"/>
                <a:ea typeface="BatangChe" panose="02030609000101010101" pitchFamily="49" charset="-127"/>
              </a:rPr>
              <a:t>. </a:t>
            </a:r>
            <a:r>
              <a:rPr lang="en-US" sz="4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anose="02020503060305020303" pitchFamily="18" charset="0"/>
                <a:ea typeface="BatangChe" panose="02030609000101010101" pitchFamily="49" charset="-127"/>
              </a:rPr>
              <a:t>is</a:t>
            </a:r>
            <a:endParaRPr lang="ru-RU" sz="4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tangChe" panose="02030609000101010101" pitchFamily="49" charset="-127"/>
              <a:ea typeface="BatangChe" panose="02030609000101010101" pitchFamily="49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226569" y="5636331"/>
            <a:ext cx="2689941" cy="830997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4800" b="1" dirty="0" smtClean="0">
                <a:solidFill>
                  <a:schemeClr val="tx1"/>
                </a:solidFill>
                <a:latin typeface="BatangChe" panose="02030609000101010101" pitchFamily="49" charset="-127"/>
                <a:ea typeface="BatangChe" panose="02030609000101010101" pitchFamily="49" charset="-127"/>
              </a:rPr>
              <a:t>C. </a:t>
            </a:r>
            <a:r>
              <a:rPr lang="en-US" sz="4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anose="02020503060305020303" pitchFamily="18" charset="0"/>
                <a:ea typeface="BatangChe" panose="02030609000101010101" pitchFamily="49" charset="-127"/>
              </a:rPr>
              <a:t>do</a:t>
            </a:r>
            <a:endParaRPr lang="ru-RU" sz="4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tangChe" panose="02030609000101010101" pitchFamily="49" charset="-127"/>
              <a:ea typeface="BatangChe" panose="02030609000101010101" pitchFamily="49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533919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>
        <p14:doors dir="vert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A0A0A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A0A0A"/>
                                      </p:to>
                                    </p:animClr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1DAB35"/>
                                      </p:to>
                                    </p:animClr>
                                    <p:set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1190"/>
            <a:ext cx="10263352" cy="83099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Light" panose="020E0507020206020404" pitchFamily="34" charset="0"/>
              </a:rPr>
              <a:t>Grammar             3 question</a:t>
            </a:r>
          </a:p>
        </p:txBody>
      </p:sp>
      <p:sp>
        <p:nvSpPr>
          <p:cNvPr id="3" name="Управляющая кнопка: далее 2">
            <a:hlinkClick r:id="" action="ppaction://hlinkshowjump?jump=nextslide" highlightClick="1"/>
          </p:cNvPr>
          <p:cNvSpPr/>
          <p:nvPr/>
        </p:nvSpPr>
        <p:spPr>
          <a:xfrm>
            <a:off x="11303000" y="6146800"/>
            <a:ext cx="749300" cy="558800"/>
          </a:xfrm>
          <a:prstGeom prst="actionButtonForwardNext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126124" y="1050182"/>
            <a:ext cx="11926176" cy="2308324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72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It … Halloween, so we decided to tell ghost stories.</a:t>
            </a:r>
            <a:endParaRPr lang="ru-RU" sz="7200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243374" y="3476580"/>
            <a:ext cx="2673136" cy="830997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4800" b="1" dirty="0" smtClean="0">
                <a:solidFill>
                  <a:schemeClr val="tx1"/>
                </a:solidFill>
                <a:latin typeface="BatangChe" panose="02030609000101010101" pitchFamily="49" charset="-127"/>
                <a:ea typeface="BatangChe" panose="02030609000101010101" pitchFamily="49" charset="-127"/>
              </a:rPr>
              <a:t>A.</a:t>
            </a:r>
            <a:r>
              <a:rPr lang="en-US" sz="4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anose="02020503060305020303" pitchFamily="18" charset="0"/>
                <a:ea typeface="BatangChe" panose="02030609000101010101" pitchFamily="49" charset="-127"/>
              </a:rPr>
              <a:t> was</a:t>
            </a:r>
            <a:endParaRPr lang="ru-RU" sz="4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ll MT" panose="02020503060305020303" pitchFamily="18" charset="0"/>
              <a:ea typeface="BatangChe" panose="02030609000101010101" pitchFamily="49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209765" y="4535891"/>
            <a:ext cx="2706745" cy="830997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chemeClr val="tx1"/>
                </a:solidFill>
                <a:latin typeface="BatangChe" panose="02030609000101010101" pitchFamily="49" charset="-127"/>
                <a:ea typeface="BatangChe" panose="02030609000101010101" pitchFamily="49" charset="-127"/>
              </a:rPr>
              <a:t>B</a:t>
            </a:r>
            <a:r>
              <a:rPr lang="en-US" sz="4800" b="1" dirty="0" smtClean="0">
                <a:solidFill>
                  <a:schemeClr val="tx1"/>
                </a:solidFill>
                <a:latin typeface="BatangChe" panose="02030609000101010101" pitchFamily="49" charset="-127"/>
                <a:ea typeface="BatangChe" panose="02030609000101010101" pitchFamily="49" charset="-127"/>
              </a:rPr>
              <a:t>. </a:t>
            </a:r>
            <a:r>
              <a:rPr lang="en-US" sz="4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anose="02020503060305020303" pitchFamily="18" charset="0"/>
                <a:ea typeface="BatangChe" panose="02030609000101010101" pitchFamily="49" charset="-127"/>
              </a:rPr>
              <a:t>were</a:t>
            </a:r>
            <a:endParaRPr lang="ru-RU" sz="4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tangChe" panose="02030609000101010101" pitchFamily="49" charset="-127"/>
              <a:ea typeface="BatangChe" panose="02030609000101010101" pitchFamily="49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226569" y="5636331"/>
            <a:ext cx="2689941" cy="830997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4800" b="1" dirty="0" smtClean="0">
                <a:solidFill>
                  <a:schemeClr val="tx1"/>
                </a:solidFill>
                <a:latin typeface="BatangChe" panose="02030609000101010101" pitchFamily="49" charset="-127"/>
                <a:ea typeface="BatangChe" panose="02030609000101010101" pitchFamily="49" charset="-127"/>
              </a:rPr>
              <a:t>C. </a:t>
            </a:r>
            <a:r>
              <a:rPr lang="en-US" sz="4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anose="02020503060305020303" pitchFamily="18" charset="0"/>
                <a:ea typeface="BatangChe" panose="02030609000101010101" pitchFamily="49" charset="-127"/>
              </a:rPr>
              <a:t>been</a:t>
            </a:r>
            <a:endParaRPr lang="ru-RU" sz="4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tangChe" panose="02030609000101010101" pitchFamily="49" charset="-127"/>
              <a:ea typeface="BatangChe" panose="02030609000101010101" pitchFamily="49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448176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>
        <p14:doors dir="vert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A0A0A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A0A0A"/>
                                      </p:to>
                                    </p:animClr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1DAB35"/>
                                      </p:to>
                                    </p:animClr>
                                    <p:set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1190"/>
            <a:ext cx="10263352" cy="83099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Light" panose="020E0507020206020404" pitchFamily="34" charset="0"/>
              </a:rPr>
              <a:t>Grammar             4 question</a:t>
            </a:r>
          </a:p>
        </p:txBody>
      </p:sp>
      <p:sp>
        <p:nvSpPr>
          <p:cNvPr id="3" name="Управляющая кнопка: далее 2">
            <a:hlinkClick r:id="" action="ppaction://hlinkshowjump?jump=nextslide" highlightClick="1"/>
          </p:cNvPr>
          <p:cNvSpPr/>
          <p:nvPr/>
        </p:nvSpPr>
        <p:spPr>
          <a:xfrm>
            <a:off x="11303000" y="6146800"/>
            <a:ext cx="749300" cy="558800"/>
          </a:xfrm>
          <a:prstGeom prst="actionButtonForwardNext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126124" y="1050182"/>
            <a:ext cx="11926176" cy="1200329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72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Miss </a:t>
            </a:r>
            <a:r>
              <a:rPr lang="en-US" sz="7200" dirty="0" err="1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Marple</a:t>
            </a:r>
            <a:r>
              <a:rPr lang="en-US" sz="72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… in England.</a:t>
            </a:r>
            <a:endParaRPr lang="ru-RU" sz="7200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752644" y="2928795"/>
            <a:ext cx="2673136" cy="830997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4800" b="1" dirty="0" smtClean="0">
                <a:solidFill>
                  <a:schemeClr val="tx1"/>
                </a:solidFill>
                <a:latin typeface="BatangChe" panose="02030609000101010101" pitchFamily="49" charset="-127"/>
                <a:ea typeface="BatangChe" panose="02030609000101010101" pitchFamily="49" charset="-127"/>
              </a:rPr>
              <a:t>A.</a:t>
            </a:r>
            <a:r>
              <a:rPr lang="en-US" sz="4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anose="02020503060305020303" pitchFamily="18" charset="0"/>
                <a:ea typeface="BatangChe" panose="02030609000101010101" pitchFamily="49" charset="-127"/>
              </a:rPr>
              <a:t> life</a:t>
            </a:r>
            <a:endParaRPr lang="ru-RU" sz="4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ll MT" panose="02020503060305020303" pitchFamily="18" charset="0"/>
              <a:ea typeface="BatangChe" panose="02030609000101010101" pitchFamily="49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719035" y="4309516"/>
            <a:ext cx="2706745" cy="830997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chemeClr val="tx1"/>
                </a:solidFill>
                <a:latin typeface="BatangChe" panose="02030609000101010101" pitchFamily="49" charset="-127"/>
                <a:ea typeface="BatangChe" panose="02030609000101010101" pitchFamily="49" charset="-127"/>
              </a:rPr>
              <a:t>B</a:t>
            </a:r>
            <a:r>
              <a:rPr lang="en-US" sz="4800" b="1" dirty="0" smtClean="0">
                <a:solidFill>
                  <a:schemeClr val="tx1"/>
                </a:solidFill>
                <a:latin typeface="BatangChe" panose="02030609000101010101" pitchFamily="49" charset="-127"/>
                <a:ea typeface="BatangChe" panose="02030609000101010101" pitchFamily="49" charset="-127"/>
              </a:rPr>
              <a:t>. </a:t>
            </a:r>
            <a:r>
              <a:rPr lang="en-US" sz="48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anose="02020503060305020303" pitchFamily="18" charset="0"/>
                <a:ea typeface="BatangChe" panose="02030609000101010101" pitchFamily="49" charset="-127"/>
              </a:rPr>
              <a:t>lifed</a:t>
            </a:r>
            <a:endParaRPr lang="ru-RU" sz="4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tangChe" panose="02030609000101010101" pitchFamily="49" charset="-127"/>
              <a:ea typeface="BatangChe" panose="02030609000101010101" pitchFamily="49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719035" y="5595203"/>
            <a:ext cx="2689941" cy="830997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4800" b="1" dirty="0" smtClean="0">
                <a:solidFill>
                  <a:schemeClr val="tx1"/>
                </a:solidFill>
                <a:latin typeface="BatangChe" panose="02030609000101010101" pitchFamily="49" charset="-127"/>
                <a:ea typeface="BatangChe" panose="02030609000101010101" pitchFamily="49" charset="-127"/>
              </a:rPr>
              <a:t>C. </a:t>
            </a:r>
            <a:r>
              <a:rPr lang="en-US" sz="4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anose="02020503060305020303" pitchFamily="18" charset="0"/>
                <a:ea typeface="BatangChe" panose="02030609000101010101" pitchFamily="49" charset="-127"/>
              </a:rPr>
              <a:t>lived</a:t>
            </a:r>
            <a:endParaRPr lang="ru-RU" sz="4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tangChe" panose="02030609000101010101" pitchFamily="49" charset="-127"/>
              <a:ea typeface="BatangChe" panose="02030609000101010101" pitchFamily="49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770006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>
        <p14:doors dir="vert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1DAB35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A0A0A"/>
                                      </p:to>
                                    </p:animClr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A0A0A"/>
                                      </p:to>
                                    </p:animClr>
                                    <p:set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1190"/>
            <a:ext cx="10263352" cy="83099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Light" panose="020E0507020206020404" pitchFamily="34" charset="0"/>
              </a:rPr>
              <a:t>Grammar             5 question</a:t>
            </a:r>
          </a:p>
        </p:txBody>
      </p:sp>
      <p:sp>
        <p:nvSpPr>
          <p:cNvPr id="3" name="Управляющая кнопка: далее 2">
            <a:hlinkClick r:id="" action="ppaction://hlinkshowjump?jump=nextslide" highlightClick="1"/>
          </p:cNvPr>
          <p:cNvSpPr/>
          <p:nvPr/>
        </p:nvSpPr>
        <p:spPr>
          <a:xfrm>
            <a:off x="11303000" y="6146800"/>
            <a:ext cx="749300" cy="558800"/>
          </a:xfrm>
          <a:prstGeom prst="actionButtonForwardNext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126124" y="1050182"/>
            <a:ext cx="11926176" cy="1323439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80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He bought a new car … .</a:t>
            </a:r>
            <a:endParaRPr lang="ru-RU" sz="8000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752643" y="2928795"/>
            <a:ext cx="3965688" cy="830997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4800" b="1" dirty="0" smtClean="0">
                <a:solidFill>
                  <a:schemeClr val="tx1"/>
                </a:solidFill>
                <a:latin typeface="BatangChe" panose="02030609000101010101" pitchFamily="49" charset="-127"/>
                <a:ea typeface="BatangChe" panose="02030609000101010101" pitchFamily="49" charset="-127"/>
              </a:rPr>
              <a:t>A.</a:t>
            </a:r>
            <a:r>
              <a:rPr lang="en-US" sz="4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anose="02020503060305020303" pitchFamily="18" charset="0"/>
                <a:ea typeface="BatangChe" panose="02030609000101010101" pitchFamily="49" charset="-127"/>
              </a:rPr>
              <a:t> tomorrow</a:t>
            </a:r>
            <a:endParaRPr lang="ru-RU" sz="4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ll MT" panose="02020503060305020303" pitchFamily="18" charset="0"/>
              <a:ea typeface="BatangChe" panose="02030609000101010101" pitchFamily="49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719035" y="4309516"/>
            <a:ext cx="3999296" cy="830997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chemeClr val="tx1"/>
                </a:solidFill>
                <a:latin typeface="BatangChe" panose="02030609000101010101" pitchFamily="49" charset="-127"/>
                <a:ea typeface="BatangChe" panose="02030609000101010101" pitchFamily="49" charset="-127"/>
              </a:rPr>
              <a:t>B</a:t>
            </a:r>
            <a:r>
              <a:rPr lang="en-US" sz="4800" b="1" dirty="0" smtClean="0">
                <a:solidFill>
                  <a:schemeClr val="tx1"/>
                </a:solidFill>
                <a:latin typeface="BatangChe" panose="02030609000101010101" pitchFamily="49" charset="-127"/>
                <a:ea typeface="BatangChe" panose="02030609000101010101" pitchFamily="49" charset="-127"/>
              </a:rPr>
              <a:t>. </a:t>
            </a:r>
            <a:r>
              <a:rPr lang="en-US" sz="4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anose="02020503060305020303" pitchFamily="18" charset="0"/>
                <a:ea typeface="BatangChe" panose="02030609000101010101" pitchFamily="49" charset="-127"/>
              </a:rPr>
              <a:t>now</a:t>
            </a:r>
            <a:endParaRPr lang="ru-RU" sz="4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tangChe" panose="02030609000101010101" pitchFamily="49" charset="-127"/>
              <a:ea typeface="BatangChe" panose="02030609000101010101" pitchFamily="49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719035" y="5595203"/>
            <a:ext cx="3999296" cy="830997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4800" b="1" dirty="0" smtClean="0">
                <a:solidFill>
                  <a:schemeClr val="tx1"/>
                </a:solidFill>
                <a:latin typeface="BatangChe" panose="02030609000101010101" pitchFamily="49" charset="-127"/>
                <a:ea typeface="BatangChe" panose="02030609000101010101" pitchFamily="49" charset="-127"/>
              </a:rPr>
              <a:t>C. </a:t>
            </a:r>
            <a:r>
              <a:rPr lang="en-US" sz="4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anose="02020503060305020303" pitchFamily="18" charset="0"/>
                <a:ea typeface="BatangChe" panose="02030609000101010101" pitchFamily="49" charset="-127"/>
              </a:rPr>
              <a:t>yesterday</a:t>
            </a:r>
            <a:endParaRPr lang="ru-RU" sz="4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tangChe" panose="02030609000101010101" pitchFamily="49" charset="-127"/>
              <a:ea typeface="BatangChe" panose="02030609000101010101" pitchFamily="49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840681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>
        <p14:doors dir="vert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1DAB35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A0A0A"/>
                                      </p:to>
                                    </p:animClr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A0A0A"/>
                                      </p:to>
                                    </p:animClr>
                                    <p:set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1190"/>
            <a:ext cx="10263352" cy="83099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Light" panose="020E0507020206020404" pitchFamily="34" charset="0"/>
              </a:rPr>
              <a:t>Grammar             6 question</a:t>
            </a:r>
          </a:p>
        </p:txBody>
      </p:sp>
      <p:sp>
        <p:nvSpPr>
          <p:cNvPr id="3" name="Управляющая кнопка: далее 2">
            <a:hlinkClick r:id="" action="ppaction://hlinkshowjump?jump=nextslide" highlightClick="1"/>
          </p:cNvPr>
          <p:cNvSpPr/>
          <p:nvPr/>
        </p:nvSpPr>
        <p:spPr>
          <a:xfrm>
            <a:off x="11303000" y="6146800"/>
            <a:ext cx="749300" cy="558800"/>
          </a:xfrm>
          <a:prstGeom prst="actionButtonForwardNext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126124" y="1050182"/>
            <a:ext cx="11926176" cy="255454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80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 vet is someone … treats sick animals.</a:t>
            </a:r>
            <a:endParaRPr lang="ru-RU" sz="8000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719035" y="3690126"/>
            <a:ext cx="3965688" cy="830997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4800" b="1" dirty="0" smtClean="0">
                <a:solidFill>
                  <a:schemeClr val="tx1"/>
                </a:solidFill>
                <a:latin typeface="BatangChe" panose="02030609000101010101" pitchFamily="49" charset="-127"/>
                <a:ea typeface="BatangChe" panose="02030609000101010101" pitchFamily="49" charset="-127"/>
              </a:rPr>
              <a:t>A.</a:t>
            </a:r>
            <a:r>
              <a:rPr lang="en-US" sz="4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anose="02020503060305020303" pitchFamily="18" charset="0"/>
                <a:ea typeface="BatangChe" panose="02030609000101010101" pitchFamily="49" charset="-127"/>
              </a:rPr>
              <a:t> whose</a:t>
            </a:r>
            <a:endParaRPr lang="ru-RU" sz="4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ll MT" panose="02020503060305020303" pitchFamily="18" charset="0"/>
              <a:ea typeface="BatangChe" panose="02030609000101010101" pitchFamily="49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719035" y="4652343"/>
            <a:ext cx="3999296" cy="830997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chemeClr val="tx1"/>
                </a:solidFill>
                <a:latin typeface="BatangChe" panose="02030609000101010101" pitchFamily="49" charset="-127"/>
                <a:ea typeface="BatangChe" panose="02030609000101010101" pitchFamily="49" charset="-127"/>
              </a:rPr>
              <a:t>B</a:t>
            </a:r>
            <a:r>
              <a:rPr lang="en-US" sz="4800" b="1" dirty="0" smtClean="0">
                <a:solidFill>
                  <a:schemeClr val="tx1"/>
                </a:solidFill>
                <a:latin typeface="BatangChe" panose="02030609000101010101" pitchFamily="49" charset="-127"/>
                <a:ea typeface="BatangChe" panose="02030609000101010101" pitchFamily="49" charset="-127"/>
              </a:rPr>
              <a:t>. </a:t>
            </a:r>
            <a:r>
              <a:rPr lang="en-US" sz="4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anose="02020503060305020303" pitchFamily="18" charset="0"/>
                <a:ea typeface="BatangChe" panose="02030609000101010101" pitchFamily="49" charset="-127"/>
              </a:rPr>
              <a:t>which</a:t>
            </a:r>
            <a:endParaRPr lang="ru-RU" sz="4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tangChe" panose="02030609000101010101" pitchFamily="49" charset="-127"/>
              <a:ea typeface="BatangChe" panose="02030609000101010101" pitchFamily="49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719035" y="5595203"/>
            <a:ext cx="3999296" cy="830997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4800" b="1" dirty="0" smtClean="0">
                <a:solidFill>
                  <a:schemeClr val="tx1"/>
                </a:solidFill>
                <a:latin typeface="BatangChe" panose="02030609000101010101" pitchFamily="49" charset="-127"/>
                <a:ea typeface="BatangChe" panose="02030609000101010101" pitchFamily="49" charset="-127"/>
              </a:rPr>
              <a:t>C. </a:t>
            </a:r>
            <a:r>
              <a:rPr lang="en-US" sz="4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anose="02020503060305020303" pitchFamily="18" charset="0"/>
                <a:ea typeface="BatangChe" panose="02030609000101010101" pitchFamily="49" charset="-127"/>
              </a:rPr>
              <a:t>who</a:t>
            </a:r>
            <a:endParaRPr lang="ru-RU" sz="4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tangChe" panose="02030609000101010101" pitchFamily="49" charset="-127"/>
              <a:ea typeface="BatangChe" panose="02030609000101010101" pitchFamily="49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366038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>
        <p14:doors dir="vert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1DAB35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A0A0A"/>
                                      </p:to>
                                    </p:animClr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A0A0A"/>
                                      </p:to>
                                    </p:animClr>
                                    <p:set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1190"/>
            <a:ext cx="10263352" cy="83099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Light" panose="020E0507020206020404" pitchFamily="34" charset="0"/>
              </a:rPr>
              <a:t>Grammar             7 question</a:t>
            </a:r>
          </a:p>
        </p:txBody>
      </p:sp>
      <p:sp>
        <p:nvSpPr>
          <p:cNvPr id="3" name="Управляющая кнопка: далее 2">
            <a:hlinkClick r:id="" action="ppaction://hlinkshowjump?jump=nextslide" highlightClick="1"/>
          </p:cNvPr>
          <p:cNvSpPr/>
          <p:nvPr/>
        </p:nvSpPr>
        <p:spPr>
          <a:xfrm>
            <a:off x="11303000" y="6146800"/>
            <a:ext cx="749300" cy="558800"/>
          </a:xfrm>
          <a:prstGeom prst="actionButtonForwardNext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126124" y="1050182"/>
            <a:ext cx="11926176" cy="255454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80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This is the house … he was born.</a:t>
            </a:r>
            <a:endParaRPr lang="ru-RU" sz="8000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719035" y="3690126"/>
            <a:ext cx="3965688" cy="830997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4800" b="1" dirty="0" smtClean="0">
                <a:solidFill>
                  <a:schemeClr val="tx1"/>
                </a:solidFill>
                <a:latin typeface="BatangChe" panose="02030609000101010101" pitchFamily="49" charset="-127"/>
                <a:ea typeface="BatangChe" panose="02030609000101010101" pitchFamily="49" charset="-127"/>
              </a:rPr>
              <a:t>A.</a:t>
            </a:r>
            <a:r>
              <a:rPr lang="en-US" sz="4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anose="02020503060305020303" pitchFamily="18" charset="0"/>
                <a:ea typeface="BatangChe" panose="02030609000101010101" pitchFamily="49" charset="-127"/>
              </a:rPr>
              <a:t> when</a:t>
            </a:r>
            <a:endParaRPr lang="ru-RU" sz="4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ll MT" panose="02020503060305020303" pitchFamily="18" charset="0"/>
              <a:ea typeface="BatangChe" panose="02030609000101010101" pitchFamily="49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719035" y="4652343"/>
            <a:ext cx="3999296" cy="830997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chemeClr val="tx1"/>
                </a:solidFill>
                <a:latin typeface="BatangChe" panose="02030609000101010101" pitchFamily="49" charset="-127"/>
                <a:ea typeface="BatangChe" panose="02030609000101010101" pitchFamily="49" charset="-127"/>
              </a:rPr>
              <a:t>B</a:t>
            </a:r>
            <a:r>
              <a:rPr lang="en-US" sz="4800" b="1" dirty="0" smtClean="0">
                <a:solidFill>
                  <a:schemeClr val="tx1"/>
                </a:solidFill>
                <a:latin typeface="BatangChe" panose="02030609000101010101" pitchFamily="49" charset="-127"/>
                <a:ea typeface="BatangChe" panose="02030609000101010101" pitchFamily="49" charset="-127"/>
              </a:rPr>
              <a:t>. </a:t>
            </a:r>
            <a:r>
              <a:rPr lang="en-US" sz="4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anose="02020503060305020303" pitchFamily="18" charset="0"/>
                <a:ea typeface="BatangChe" panose="02030609000101010101" pitchFamily="49" charset="-127"/>
              </a:rPr>
              <a:t>where</a:t>
            </a:r>
            <a:endParaRPr lang="ru-RU" sz="4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tangChe" panose="02030609000101010101" pitchFamily="49" charset="-127"/>
              <a:ea typeface="BatangChe" panose="02030609000101010101" pitchFamily="49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719035" y="5595203"/>
            <a:ext cx="3999296" cy="830997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4800" b="1" dirty="0" smtClean="0">
                <a:solidFill>
                  <a:schemeClr val="tx1"/>
                </a:solidFill>
                <a:latin typeface="BatangChe" panose="02030609000101010101" pitchFamily="49" charset="-127"/>
                <a:ea typeface="BatangChe" panose="02030609000101010101" pitchFamily="49" charset="-127"/>
              </a:rPr>
              <a:t>C. </a:t>
            </a:r>
            <a:r>
              <a:rPr lang="en-US" sz="4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anose="02020503060305020303" pitchFamily="18" charset="0"/>
                <a:ea typeface="BatangChe" panose="02030609000101010101" pitchFamily="49" charset="-127"/>
              </a:rPr>
              <a:t>that</a:t>
            </a:r>
            <a:endParaRPr lang="ru-RU" sz="4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tangChe" panose="02030609000101010101" pitchFamily="49" charset="-127"/>
              <a:ea typeface="BatangChe" panose="02030609000101010101" pitchFamily="49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966480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>
        <p14:doors dir="vert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A0A0A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1DAB35"/>
                                      </p:to>
                                    </p:animClr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A0A0A"/>
                                      </p:to>
                                    </p:animClr>
                                    <p:set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1190"/>
            <a:ext cx="10263352" cy="83099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Light" panose="020E0507020206020404" pitchFamily="34" charset="0"/>
              </a:rPr>
              <a:t>Grammar             8 question</a:t>
            </a:r>
          </a:p>
        </p:txBody>
      </p:sp>
      <p:sp>
        <p:nvSpPr>
          <p:cNvPr id="3" name="Управляющая кнопка: далее 2">
            <a:hlinkClick r:id="" action="ppaction://hlinkshowjump?jump=nextslide" highlightClick="1"/>
          </p:cNvPr>
          <p:cNvSpPr/>
          <p:nvPr/>
        </p:nvSpPr>
        <p:spPr>
          <a:xfrm>
            <a:off x="11303000" y="6146800"/>
            <a:ext cx="749300" cy="558800"/>
          </a:xfrm>
          <a:prstGeom prst="actionButtonForwardNext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126124" y="1050182"/>
            <a:ext cx="11926176" cy="1323439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80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We … on holiday in July.</a:t>
            </a:r>
            <a:endParaRPr lang="ru-RU" sz="8000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106368" y="3349916"/>
            <a:ext cx="3965688" cy="830997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4800" b="1" dirty="0" smtClean="0">
                <a:solidFill>
                  <a:schemeClr val="tx1"/>
                </a:solidFill>
                <a:latin typeface="BatangChe" panose="02030609000101010101" pitchFamily="49" charset="-127"/>
                <a:ea typeface="BatangChe" panose="02030609000101010101" pitchFamily="49" charset="-127"/>
              </a:rPr>
              <a:t>A.</a:t>
            </a:r>
            <a:r>
              <a:rPr lang="en-US" sz="4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anose="02020503060305020303" pitchFamily="18" charset="0"/>
                <a:ea typeface="BatangChe" panose="02030609000101010101" pitchFamily="49" charset="-127"/>
              </a:rPr>
              <a:t> gone</a:t>
            </a:r>
            <a:endParaRPr lang="ru-RU" sz="4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ll MT" panose="02020503060305020303" pitchFamily="18" charset="0"/>
              <a:ea typeface="BatangChe" panose="02030609000101010101" pitchFamily="49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106368" y="4472559"/>
            <a:ext cx="3999296" cy="830997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chemeClr val="tx1"/>
                </a:solidFill>
                <a:latin typeface="BatangChe" panose="02030609000101010101" pitchFamily="49" charset="-127"/>
                <a:ea typeface="BatangChe" panose="02030609000101010101" pitchFamily="49" charset="-127"/>
              </a:rPr>
              <a:t>B</a:t>
            </a:r>
            <a:r>
              <a:rPr lang="en-US" sz="4800" b="1" dirty="0" smtClean="0">
                <a:solidFill>
                  <a:schemeClr val="tx1"/>
                </a:solidFill>
                <a:latin typeface="BatangChe" panose="02030609000101010101" pitchFamily="49" charset="-127"/>
                <a:ea typeface="BatangChe" panose="02030609000101010101" pitchFamily="49" charset="-127"/>
              </a:rPr>
              <a:t>. </a:t>
            </a:r>
            <a:r>
              <a:rPr lang="en-US" sz="4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anose="02020503060305020303" pitchFamily="18" charset="0"/>
                <a:ea typeface="BatangChe" panose="02030609000101010101" pitchFamily="49" charset="-127"/>
              </a:rPr>
              <a:t>went</a:t>
            </a:r>
            <a:endParaRPr lang="ru-RU" sz="4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tangChe" panose="02030609000101010101" pitchFamily="49" charset="-127"/>
              <a:ea typeface="BatangChe" panose="02030609000101010101" pitchFamily="49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106368" y="5577882"/>
            <a:ext cx="3999296" cy="830997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4800" b="1" dirty="0" smtClean="0">
                <a:solidFill>
                  <a:schemeClr val="tx1"/>
                </a:solidFill>
                <a:latin typeface="BatangChe" panose="02030609000101010101" pitchFamily="49" charset="-127"/>
                <a:ea typeface="BatangChe" panose="02030609000101010101" pitchFamily="49" charset="-127"/>
              </a:rPr>
              <a:t>C. </a:t>
            </a:r>
            <a:r>
              <a:rPr lang="en-US" sz="4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anose="02020503060305020303" pitchFamily="18" charset="0"/>
                <a:ea typeface="BatangChe" panose="02030609000101010101" pitchFamily="49" charset="-127"/>
              </a:rPr>
              <a:t>was</a:t>
            </a:r>
            <a:endParaRPr lang="ru-RU" sz="4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tangChe" panose="02030609000101010101" pitchFamily="49" charset="-127"/>
              <a:ea typeface="BatangChe" panose="02030609000101010101" pitchFamily="49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535481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>
        <p14:doors dir="vert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A0A0A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1DAB35"/>
                                      </p:to>
                                    </p:animClr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A0A0A"/>
                                      </p:to>
                                    </p:animClr>
                                    <p:set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1190"/>
            <a:ext cx="10263352" cy="83099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Light" panose="020E0507020206020404" pitchFamily="34" charset="0"/>
              </a:rPr>
              <a:t>Grammar             9 question</a:t>
            </a:r>
          </a:p>
        </p:txBody>
      </p:sp>
      <p:sp>
        <p:nvSpPr>
          <p:cNvPr id="3" name="Управляющая кнопка: далее 2">
            <a:hlinkClick r:id="" action="ppaction://hlinkshowjump?jump=nextslide" highlightClick="1"/>
          </p:cNvPr>
          <p:cNvSpPr/>
          <p:nvPr/>
        </p:nvSpPr>
        <p:spPr>
          <a:xfrm>
            <a:off x="11303000" y="6146800"/>
            <a:ext cx="749300" cy="558800"/>
          </a:xfrm>
          <a:prstGeom prst="actionButtonForwardNext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126124" y="1050182"/>
            <a:ext cx="11926176" cy="255454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80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He was sleeping when Ann … for help.</a:t>
            </a:r>
            <a:endParaRPr lang="ru-RU" sz="8000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106368" y="3604727"/>
            <a:ext cx="3965688" cy="830997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4800" b="1" dirty="0" smtClean="0">
                <a:solidFill>
                  <a:schemeClr val="tx1"/>
                </a:solidFill>
                <a:latin typeface="BatangChe" panose="02030609000101010101" pitchFamily="49" charset="-127"/>
                <a:ea typeface="BatangChe" panose="02030609000101010101" pitchFamily="49" charset="-127"/>
              </a:rPr>
              <a:t>A.</a:t>
            </a:r>
            <a:r>
              <a:rPr lang="en-US" sz="4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anose="02020503060305020303" pitchFamily="18" charset="0"/>
                <a:ea typeface="BatangChe" panose="02030609000101010101" pitchFamily="49" charset="-127"/>
              </a:rPr>
              <a:t> was calling</a:t>
            </a:r>
            <a:endParaRPr lang="ru-RU" sz="4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ll MT" panose="02020503060305020303" pitchFamily="18" charset="0"/>
              <a:ea typeface="BatangChe" panose="02030609000101010101" pitchFamily="49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106368" y="4541140"/>
            <a:ext cx="3999296" cy="830997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chemeClr val="tx1"/>
                </a:solidFill>
                <a:latin typeface="BatangChe" panose="02030609000101010101" pitchFamily="49" charset="-127"/>
                <a:ea typeface="BatangChe" panose="02030609000101010101" pitchFamily="49" charset="-127"/>
              </a:rPr>
              <a:t>B</a:t>
            </a:r>
            <a:r>
              <a:rPr lang="en-US" sz="4800" b="1" dirty="0" smtClean="0">
                <a:solidFill>
                  <a:schemeClr val="tx1"/>
                </a:solidFill>
                <a:latin typeface="BatangChe" panose="02030609000101010101" pitchFamily="49" charset="-127"/>
                <a:ea typeface="BatangChe" panose="02030609000101010101" pitchFamily="49" charset="-127"/>
              </a:rPr>
              <a:t>. </a:t>
            </a:r>
            <a:r>
              <a:rPr lang="en-US" sz="4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anose="02020503060305020303" pitchFamily="18" charset="0"/>
                <a:ea typeface="BatangChe" panose="02030609000101010101" pitchFamily="49" charset="-127"/>
              </a:rPr>
              <a:t>coll</a:t>
            </a:r>
            <a:endParaRPr lang="ru-RU" sz="4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tangChe" panose="02030609000101010101" pitchFamily="49" charset="-127"/>
              <a:ea typeface="BatangChe" panose="02030609000101010101" pitchFamily="49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106368" y="5577882"/>
            <a:ext cx="3999296" cy="830997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4800" b="1" dirty="0" smtClean="0">
                <a:solidFill>
                  <a:schemeClr val="tx1"/>
                </a:solidFill>
                <a:latin typeface="BatangChe" panose="02030609000101010101" pitchFamily="49" charset="-127"/>
                <a:ea typeface="BatangChe" panose="02030609000101010101" pitchFamily="49" charset="-127"/>
              </a:rPr>
              <a:t>C. </a:t>
            </a:r>
            <a:r>
              <a:rPr lang="en-US" sz="4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anose="02020503060305020303" pitchFamily="18" charset="0"/>
                <a:ea typeface="BatangChe" panose="02030609000101010101" pitchFamily="49" charset="-127"/>
              </a:rPr>
              <a:t>called</a:t>
            </a:r>
            <a:endParaRPr lang="ru-RU" sz="4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tangChe" panose="02030609000101010101" pitchFamily="49" charset="-127"/>
              <a:ea typeface="BatangChe" panose="02030609000101010101" pitchFamily="49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086230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>
        <p14:doors dir="vert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1DAB35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A0A0A"/>
                                      </p:to>
                                    </p:animClr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A0A0A"/>
                                      </p:to>
                                    </p:animClr>
                                    <p:set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1190"/>
            <a:ext cx="10263352" cy="83099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Light" panose="020E0507020206020404" pitchFamily="34" charset="0"/>
              </a:rPr>
              <a:t>Grammar             10 question</a:t>
            </a:r>
          </a:p>
        </p:txBody>
      </p:sp>
      <p:sp>
        <p:nvSpPr>
          <p:cNvPr id="3" name="Управляющая кнопка: далее 2">
            <a:hlinkClick r:id="" action="ppaction://hlinkshowjump?jump=nextslide" highlightClick="1"/>
          </p:cNvPr>
          <p:cNvSpPr/>
          <p:nvPr/>
        </p:nvSpPr>
        <p:spPr>
          <a:xfrm>
            <a:off x="11303000" y="6146800"/>
            <a:ext cx="749300" cy="558800"/>
          </a:xfrm>
          <a:prstGeom prst="actionButtonForwardNext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126124" y="1050182"/>
            <a:ext cx="11926176" cy="255454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80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If the weather … good, we’ll go on a picnic.</a:t>
            </a:r>
            <a:endParaRPr lang="ru-RU" sz="8000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106368" y="3604727"/>
            <a:ext cx="3965688" cy="830997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4800" b="1" dirty="0" smtClean="0">
                <a:solidFill>
                  <a:schemeClr val="tx1"/>
                </a:solidFill>
                <a:latin typeface="BatangChe" panose="02030609000101010101" pitchFamily="49" charset="-127"/>
                <a:ea typeface="BatangChe" panose="02030609000101010101" pitchFamily="49" charset="-127"/>
              </a:rPr>
              <a:t>A.</a:t>
            </a:r>
            <a:r>
              <a:rPr lang="en-US" sz="4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anose="02020503060305020303" pitchFamily="18" charset="0"/>
                <a:ea typeface="BatangChe" panose="02030609000101010101" pitchFamily="49" charset="-127"/>
              </a:rPr>
              <a:t> is</a:t>
            </a:r>
            <a:endParaRPr lang="ru-RU" sz="4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ll MT" panose="02020503060305020303" pitchFamily="18" charset="0"/>
              <a:ea typeface="BatangChe" panose="02030609000101010101" pitchFamily="49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106368" y="4541140"/>
            <a:ext cx="3999296" cy="830997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chemeClr val="tx1"/>
                </a:solidFill>
                <a:latin typeface="BatangChe" panose="02030609000101010101" pitchFamily="49" charset="-127"/>
                <a:ea typeface="BatangChe" panose="02030609000101010101" pitchFamily="49" charset="-127"/>
              </a:rPr>
              <a:t>B</a:t>
            </a:r>
            <a:r>
              <a:rPr lang="en-US" sz="4800" b="1" dirty="0" smtClean="0">
                <a:solidFill>
                  <a:schemeClr val="tx1"/>
                </a:solidFill>
                <a:latin typeface="BatangChe" panose="02030609000101010101" pitchFamily="49" charset="-127"/>
                <a:ea typeface="BatangChe" panose="02030609000101010101" pitchFamily="49" charset="-127"/>
              </a:rPr>
              <a:t>. </a:t>
            </a:r>
            <a:r>
              <a:rPr lang="en-US" sz="4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anose="02020503060305020303" pitchFamily="18" charset="0"/>
                <a:ea typeface="BatangChe" panose="02030609000101010101" pitchFamily="49" charset="-127"/>
              </a:rPr>
              <a:t>w</a:t>
            </a:r>
            <a:r>
              <a:rPr lang="en-US" sz="4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anose="02020503060305020303" pitchFamily="18" charset="0"/>
                <a:ea typeface="BatangChe" panose="02030609000101010101" pitchFamily="49" charset="-127"/>
              </a:rPr>
              <a:t>ill be</a:t>
            </a:r>
            <a:endParaRPr lang="ru-RU" sz="4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tangChe" panose="02030609000101010101" pitchFamily="49" charset="-127"/>
              <a:ea typeface="BatangChe" panose="02030609000101010101" pitchFamily="49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106368" y="5577882"/>
            <a:ext cx="3999296" cy="830997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4800" b="1" dirty="0" smtClean="0">
                <a:solidFill>
                  <a:schemeClr val="tx1"/>
                </a:solidFill>
                <a:latin typeface="BatangChe" panose="02030609000101010101" pitchFamily="49" charset="-127"/>
                <a:ea typeface="BatangChe" panose="02030609000101010101" pitchFamily="49" charset="-127"/>
              </a:rPr>
              <a:t>C. </a:t>
            </a:r>
            <a:r>
              <a:rPr lang="en-US" sz="4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anose="02020503060305020303" pitchFamily="18" charset="0"/>
                <a:ea typeface="BatangChe" panose="02030609000101010101" pitchFamily="49" charset="-127"/>
              </a:rPr>
              <a:t>are</a:t>
            </a:r>
            <a:endParaRPr lang="ru-RU" sz="4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tangChe" panose="02030609000101010101" pitchFamily="49" charset="-127"/>
              <a:ea typeface="BatangChe" panose="02030609000101010101" pitchFamily="49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720128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>
        <p14:doors dir="vert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A0A0A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A0A0A"/>
                                      </p:to>
                                    </p:animClr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1DAB35"/>
                                      </p:to>
                                    </p:animClr>
                                    <p:set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1190"/>
            <a:ext cx="10263352" cy="830997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Light" panose="020E0507020206020404" pitchFamily="34" charset="0"/>
              </a:rPr>
              <a:t>Phrasal verbs           1 question</a:t>
            </a:r>
          </a:p>
        </p:txBody>
      </p:sp>
      <p:sp>
        <p:nvSpPr>
          <p:cNvPr id="3" name="Управляющая кнопка: далее 2">
            <a:hlinkClick r:id="" action="ppaction://hlinkshowjump?jump=nextslide" highlightClick="1"/>
          </p:cNvPr>
          <p:cNvSpPr/>
          <p:nvPr/>
        </p:nvSpPr>
        <p:spPr>
          <a:xfrm>
            <a:off x="11303000" y="6146800"/>
            <a:ext cx="749300" cy="558800"/>
          </a:xfrm>
          <a:prstGeom prst="actionButtonForwardNext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126124" y="1050182"/>
            <a:ext cx="11926176" cy="255454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80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They gave … their old toys to the poor children.</a:t>
            </a:r>
            <a:endParaRPr lang="ru-RU" sz="8000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106368" y="3604727"/>
            <a:ext cx="3965688" cy="830997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4800" b="1" dirty="0" smtClean="0">
                <a:solidFill>
                  <a:schemeClr val="tx1"/>
                </a:solidFill>
                <a:latin typeface="BatangChe" panose="02030609000101010101" pitchFamily="49" charset="-127"/>
                <a:ea typeface="BatangChe" panose="02030609000101010101" pitchFamily="49" charset="-127"/>
              </a:rPr>
              <a:t>A.</a:t>
            </a:r>
            <a:r>
              <a:rPr lang="en-US" sz="4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anose="02020503060305020303" pitchFamily="18" charset="0"/>
                <a:ea typeface="BatangChe" panose="02030609000101010101" pitchFamily="49" charset="-127"/>
              </a:rPr>
              <a:t> back</a:t>
            </a:r>
            <a:endParaRPr lang="ru-RU" sz="4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ll MT" panose="02020503060305020303" pitchFamily="18" charset="0"/>
              <a:ea typeface="BatangChe" panose="02030609000101010101" pitchFamily="49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106368" y="4541140"/>
            <a:ext cx="3999296" cy="830997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chemeClr val="tx1"/>
                </a:solidFill>
                <a:latin typeface="BatangChe" panose="02030609000101010101" pitchFamily="49" charset="-127"/>
                <a:ea typeface="BatangChe" panose="02030609000101010101" pitchFamily="49" charset="-127"/>
              </a:rPr>
              <a:t>B</a:t>
            </a:r>
            <a:r>
              <a:rPr lang="en-US" sz="4800" b="1" dirty="0" smtClean="0">
                <a:solidFill>
                  <a:schemeClr val="tx1"/>
                </a:solidFill>
                <a:latin typeface="BatangChe" panose="02030609000101010101" pitchFamily="49" charset="-127"/>
                <a:ea typeface="BatangChe" panose="02030609000101010101" pitchFamily="49" charset="-127"/>
              </a:rPr>
              <a:t>. </a:t>
            </a:r>
            <a:r>
              <a:rPr lang="en-US" sz="4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anose="02020503060305020303" pitchFamily="18" charset="0"/>
                <a:ea typeface="BatangChe" panose="02030609000101010101" pitchFamily="49" charset="-127"/>
              </a:rPr>
              <a:t>away</a:t>
            </a:r>
            <a:endParaRPr lang="ru-RU" sz="4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tangChe" panose="02030609000101010101" pitchFamily="49" charset="-127"/>
              <a:ea typeface="BatangChe" panose="02030609000101010101" pitchFamily="49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106368" y="5577882"/>
            <a:ext cx="3999296" cy="830997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4800" b="1" dirty="0" smtClean="0">
                <a:solidFill>
                  <a:schemeClr val="tx1"/>
                </a:solidFill>
                <a:latin typeface="BatangChe" panose="02030609000101010101" pitchFamily="49" charset="-127"/>
                <a:ea typeface="BatangChe" panose="02030609000101010101" pitchFamily="49" charset="-127"/>
              </a:rPr>
              <a:t>C. </a:t>
            </a:r>
            <a:r>
              <a:rPr lang="en-US" sz="4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anose="02020503060305020303" pitchFamily="18" charset="0"/>
                <a:ea typeface="BatangChe" panose="02030609000101010101" pitchFamily="49" charset="-127"/>
              </a:rPr>
              <a:t>up</a:t>
            </a:r>
            <a:endParaRPr lang="ru-RU" sz="4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tangChe" panose="02030609000101010101" pitchFamily="49" charset="-127"/>
              <a:ea typeface="BatangChe" panose="02030609000101010101" pitchFamily="49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926530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>
        <p14:doors dir="vert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A0A0A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1DAB35"/>
                                      </p:to>
                                    </p:animClr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A0A0A"/>
                                      </p:to>
                                    </p:animClr>
                                    <p:set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1190"/>
            <a:ext cx="10263352" cy="830997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Light" panose="020E0507020206020404" pitchFamily="34" charset="0"/>
              </a:rPr>
              <a:t>Phrasal verbs           2 question</a:t>
            </a:r>
          </a:p>
        </p:txBody>
      </p:sp>
      <p:sp>
        <p:nvSpPr>
          <p:cNvPr id="3" name="Управляющая кнопка: далее 2">
            <a:hlinkClick r:id="" action="ppaction://hlinkshowjump?jump=nextslide" highlightClick="1"/>
          </p:cNvPr>
          <p:cNvSpPr/>
          <p:nvPr/>
        </p:nvSpPr>
        <p:spPr>
          <a:xfrm>
            <a:off x="11303000" y="6146800"/>
            <a:ext cx="749300" cy="558800"/>
          </a:xfrm>
          <a:prstGeom prst="actionButtonForwardNext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126124" y="1050182"/>
            <a:ext cx="11926176" cy="255454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80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He gave … smoking last year.</a:t>
            </a:r>
            <a:endParaRPr lang="ru-RU" sz="8000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106368" y="3604727"/>
            <a:ext cx="3965688" cy="830997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4800" b="1" dirty="0" smtClean="0">
                <a:solidFill>
                  <a:schemeClr val="tx1"/>
                </a:solidFill>
                <a:latin typeface="BatangChe" panose="02030609000101010101" pitchFamily="49" charset="-127"/>
                <a:ea typeface="BatangChe" panose="02030609000101010101" pitchFamily="49" charset="-127"/>
              </a:rPr>
              <a:t>A.</a:t>
            </a:r>
            <a:r>
              <a:rPr lang="en-US" sz="4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anose="02020503060305020303" pitchFamily="18" charset="0"/>
                <a:ea typeface="BatangChe" panose="02030609000101010101" pitchFamily="49" charset="-127"/>
              </a:rPr>
              <a:t> back</a:t>
            </a:r>
            <a:endParaRPr lang="ru-RU" sz="4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ll MT" panose="02020503060305020303" pitchFamily="18" charset="0"/>
              <a:ea typeface="BatangChe" panose="02030609000101010101" pitchFamily="49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106368" y="4541140"/>
            <a:ext cx="3999296" cy="830997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chemeClr val="tx1"/>
                </a:solidFill>
                <a:latin typeface="BatangChe" panose="02030609000101010101" pitchFamily="49" charset="-127"/>
                <a:ea typeface="BatangChe" panose="02030609000101010101" pitchFamily="49" charset="-127"/>
              </a:rPr>
              <a:t>B</a:t>
            </a:r>
            <a:r>
              <a:rPr lang="en-US" sz="4800" b="1" dirty="0" smtClean="0">
                <a:solidFill>
                  <a:schemeClr val="tx1"/>
                </a:solidFill>
                <a:latin typeface="BatangChe" panose="02030609000101010101" pitchFamily="49" charset="-127"/>
                <a:ea typeface="BatangChe" panose="02030609000101010101" pitchFamily="49" charset="-127"/>
              </a:rPr>
              <a:t>. </a:t>
            </a:r>
            <a:r>
              <a:rPr lang="en-US" sz="4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anose="02020503060305020303" pitchFamily="18" charset="0"/>
                <a:ea typeface="BatangChe" panose="02030609000101010101" pitchFamily="49" charset="-127"/>
              </a:rPr>
              <a:t>away</a:t>
            </a:r>
            <a:endParaRPr lang="ru-RU" sz="4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tangChe" panose="02030609000101010101" pitchFamily="49" charset="-127"/>
              <a:ea typeface="BatangChe" panose="02030609000101010101" pitchFamily="49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106368" y="5577882"/>
            <a:ext cx="3999296" cy="830997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4800" b="1" dirty="0" smtClean="0">
                <a:solidFill>
                  <a:schemeClr val="tx1"/>
                </a:solidFill>
                <a:latin typeface="BatangChe" panose="02030609000101010101" pitchFamily="49" charset="-127"/>
                <a:ea typeface="BatangChe" panose="02030609000101010101" pitchFamily="49" charset="-127"/>
              </a:rPr>
              <a:t>C. </a:t>
            </a:r>
            <a:r>
              <a:rPr lang="en-US" sz="4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anose="02020503060305020303" pitchFamily="18" charset="0"/>
                <a:ea typeface="BatangChe" panose="02030609000101010101" pitchFamily="49" charset="-127"/>
              </a:rPr>
              <a:t>up</a:t>
            </a:r>
            <a:endParaRPr lang="ru-RU" sz="4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tangChe" panose="02030609000101010101" pitchFamily="49" charset="-127"/>
              <a:ea typeface="BatangChe" panose="02030609000101010101" pitchFamily="49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666117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>
        <p14:doors dir="vert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1DAB35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A0A0A"/>
                                      </p:to>
                                    </p:animClr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A0A0A"/>
                                      </p:to>
                                    </p:animClr>
                                    <p:set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1190"/>
            <a:ext cx="10263352" cy="830997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Light" panose="020E0507020206020404" pitchFamily="34" charset="0"/>
              </a:rPr>
              <a:t>Phrasal verbs           3 question</a:t>
            </a:r>
          </a:p>
        </p:txBody>
      </p:sp>
      <p:sp>
        <p:nvSpPr>
          <p:cNvPr id="3" name="Управляющая кнопка: далее 2">
            <a:hlinkClick r:id="" action="ppaction://hlinkshowjump?jump=nextslide" highlightClick="1"/>
          </p:cNvPr>
          <p:cNvSpPr/>
          <p:nvPr/>
        </p:nvSpPr>
        <p:spPr>
          <a:xfrm>
            <a:off x="11303000" y="6146800"/>
            <a:ext cx="749300" cy="558800"/>
          </a:xfrm>
          <a:prstGeom prst="actionButtonForwardNext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126124" y="1050182"/>
            <a:ext cx="11926176" cy="2308324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72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I’m really looking… my summer holidays this year.</a:t>
            </a:r>
            <a:endParaRPr lang="ru-RU" sz="7200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106368" y="3604727"/>
            <a:ext cx="3965688" cy="830997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4800" b="1" dirty="0" smtClean="0">
                <a:solidFill>
                  <a:schemeClr val="tx1"/>
                </a:solidFill>
                <a:latin typeface="BatangChe" panose="02030609000101010101" pitchFamily="49" charset="-127"/>
                <a:ea typeface="BatangChe" panose="02030609000101010101" pitchFamily="49" charset="-127"/>
              </a:rPr>
              <a:t>A.</a:t>
            </a:r>
            <a:r>
              <a:rPr lang="en-US" sz="4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anose="02020503060305020303" pitchFamily="18" charset="0"/>
                <a:ea typeface="BatangChe" panose="02030609000101010101" pitchFamily="49" charset="-127"/>
              </a:rPr>
              <a:t> up</a:t>
            </a:r>
            <a:endParaRPr lang="ru-RU" sz="4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ll MT" panose="02020503060305020303" pitchFamily="18" charset="0"/>
              <a:ea typeface="BatangChe" panose="02030609000101010101" pitchFamily="49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106368" y="4541140"/>
            <a:ext cx="3999296" cy="830997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chemeClr val="tx1"/>
                </a:solidFill>
                <a:latin typeface="BatangChe" panose="02030609000101010101" pitchFamily="49" charset="-127"/>
                <a:ea typeface="BatangChe" panose="02030609000101010101" pitchFamily="49" charset="-127"/>
              </a:rPr>
              <a:t>B</a:t>
            </a:r>
            <a:r>
              <a:rPr lang="en-US" sz="4800" b="1" dirty="0" smtClean="0">
                <a:solidFill>
                  <a:schemeClr val="tx1"/>
                </a:solidFill>
                <a:latin typeface="BatangChe" panose="02030609000101010101" pitchFamily="49" charset="-127"/>
                <a:ea typeface="BatangChe" panose="02030609000101010101" pitchFamily="49" charset="-127"/>
              </a:rPr>
              <a:t>. </a:t>
            </a:r>
            <a:r>
              <a:rPr lang="en-US" sz="4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anose="02020503060305020303" pitchFamily="18" charset="0"/>
                <a:ea typeface="BatangChe" panose="02030609000101010101" pitchFamily="49" charset="-127"/>
              </a:rPr>
              <a:t>for</a:t>
            </a:r>
            <a:endParaRPr lang="ru-RU" sz="4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tangChe" panose="02030609000101010101" pitchFamily="49" charset="-127"/>
              <a:ea typeface="BatangChe" panose="02030609000101010101" pitchFamily="49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106368" y="5577882"/>
            <a:ext cx="3999296" cy="830997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4800" b="1" dirty="0" smtClean="0">
                <a:solidFill>
                  <a:schemeClr val="tx1"/>
                </a:solidFill>
                <a:latin typeface="BatangChe" panose="02030609000101010101" pitchFamily="49" charset="-127"/>
                <a:ea typeface="BatangChe" panose="02030609000101010101" pitchFamily="49" charset="-127"/>
              </a:rPr>
              <a:t>C. </a:t>
            </a:r>
            <a:r>
              <a:rPr lang="en-US" sz="4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anose="02020503060305020303" pitchFamily="18" charset="0"/>
                <a:ea typeface="BatangChe" panose="02030609000101010101" pitchFamily="49" charset="-127"/>
              </a:rPr>
              <a:t>after</a:t>
            </a:r>
            <a:endParaRPr lang="ru-RU" sz="4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tangChe" panose="02030609000101010101" pitchFamily="49" charset="-127"/>
              <a:ea typeface="BatangChe" panose="02030609000101010101" pitchFamily="49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625929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>
        <p14:doors dir="vert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A0A0A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1DAB35"/>
                                      </p:to>
                                    </p:animClr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A0A0A"/>
                                      </p:to>
                                    </p:animClr>
                                    <p:set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1190"/>
            <a:ext cx="10263352" cy="830997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Light" panose="020E0507020206020404" pitchFamily="34" charset="0"/>
              </a:rPr>
              <a:t>Phrasal verbs           4 question</a:t>
            </a:r>
          </a:p>
        </p:txBody>
      </p:sp>
      <p:sp>
        <p:nvSpPr>
          <p:cNvPr id="3" name="Управляющая кнопка: далее 2">
            <a:hlinkClick r:id="" action="ppaction://hlinkshowjump?jump=nextslide" highlightClick="1"/>
          </p:cNvPr>
          <p:cNvSpPr/>
          <p:nvPr/>
        </p:nvSpPr>
        <p:spPr>
          <a:xfrm>
            <a:off x="11303000" y="6146800"/>
            <a:ext cx="749300" cy="558800"/>
          </a:xfrm>
          <a:prstGeom prst="actionButtonForwardNext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126124" y="1050182"/>
            <a:ext cx="11926176" cy="255454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80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The new Spielberg film will come … soon.</a:t>
            </a:r>
            <a:endParaRPr lang="ru-RU" sz="8000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106368" y="3604727"/>
            <a:ext cx="3965688" cy="830997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4800" b="1" dirty="0" smtClean="0">
                <a:solidFill>
                  <a:schemeClr val="tx1"/>
                </a:solidFill>
                <a:latin typeface="BatangChe" panose="02030609000101010101" pitchFamily="49" charset="-127"/>
                <a:ea typeface="BatangChe" panose="02030609000101010101" pitchFamily="49" charset="-127"/>
              </a:rPr>
              <a:t>A.</a:t>
            </a:r>
            <a:r>
              <a:rPr lang="en-US" sz="4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anose="02020503060305020303" pitchFamily="18" charset="0"/>
                <a:ea typeface="BatangChe" panose="02030609000101010101" pitchFamily="49" charset="-127"/>
              </a:rPr>
              <a:t> across</a:t>
            </a:r>
            <a:endParaRPr lang="ru-RU" sz="4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ll MT" panose="02020503060305020303" pitchFamily="18" charset="0"/>
              <a:ea typeface="BatangChe" panose="02030609000101010101" pitchFamily="49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106368" y="4541140"/>
            <a:ext cx="3999296" cy="830997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chemeClr val="tx1"/>
                </a:solidFill>
                <a:latin typeface="BatangChe" panose="02030609000101010101" pitchFamily="49" charset="-127"/>
                <a:ea typeface="BatangChe" panose="02030609000101010101" pitchFamily="49" charset="-127"/>
              </a:rPr>
              <a:t>B</a:t>
            </a:r>
            <a:r>
              <a:rPr lang="en-US" sz="4800" b="1" dirty="0" smtClean="0">
                <a:solidFill>
                  <a:schemeClr val="tx1"/>
                </a:solidFill>
                <a:latin typeface="BatangChe" panose="02030609000101010101" pitchFamily="49" charset="-127"/>
                <a:ea typeface="BatangChe" panose="02030609000101010101" pitchFamily="49" charset="-127"/>
              </a:rPr>
              <a:t>. </a:t>
            </a:r>
            <a:r>
              <a:rPr lang="en-US" sz="4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anose="02020503060305020303" pitchFamily="18" charset="0"/>
                <a:ea typeface="BatangChe" panose="02030609000101010101" pitchFamily="49" charset="-127"/>
              </a:rPr>
              <a:t>out</a:t>
            </a:r>
            <a:endParaRPr lang="ru-RU" sz="4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tangChe" panose="02030609000101010101" pitchFamily="49" charset="-127"/>
              <a:ea typeface="BatangChe" panose="02030609000101010101" pitchFamily="49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106368" y="5577882"/>
            <a:ext cx="3999296" cy="830997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4800" b="1" dirty="0" smtClean="0">
                <a:solidFill>
                  <a:schemeClr val="tx1"/>
                </a:solidFill>
                <a:latin typeface="BatangChe" panose="02030609000101010101" pitchFamily="49" charset="-127"/>
                <a:ea typeface="BatangChe" panose="02030609000101010101" pitchFamily="49" charset="-127"/>
              </a:rPr>
              <a:t>C. </a:t>
            </a:r>
            <a:r>
              <a:rPr lang="en-US" sz="4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anose="02020503060305020303" pitchFamily="18" charset="0"/>
                <a:ea typeface="BatangChe" panose="02030609000101010101" pitchFamily="49" charset="-127"/>
              </a:rPr>
              <a:t>round</a:t>
            </a:r>
            <a:endParaRPr lang="ru-RU" sz="4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tangChe" panose="02030609000101010101" pitchFamily="49" charset="-127"/>
              <a:ea typeface="BatangChe" panose="02030609000101010101" pitchFamily="49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699874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>
        <p14:doors dir="vert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A0A0A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1DAB35"/>
                                      </p:to>
                                    </p:animClr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A0A0A"/>
                                      </p:to>
                                    </p:animClr>
                                    <p:set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1190"/>
            <a:ext cx="10263352" cy="830997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Light" panose="020E0507020206020404" pitchFamily="34" charset="0"/>
              </a:rPr>
              <a:t>Phrasal verbs           5 question</a:t>
            </a:r>
          </a:p>
        </p:txBody>
      </p:sp>
      <p:sp>
        <p:nvSpPr>
          <p:cNvPr id="3" name="Управляющая кнопка: далее 2">
            <a:hlinkClick r:id="" action="ppaction://hlinkshowjump?jump=nextslide" highlightClick="1"/>
          </p:cNvPr>
          <p:cNvSpPr/>
          <p:nvPr/>
        </p:nvSpPr>
        <p:spPr>
          <a:xfrm>
            <a:off x="11303000" y="6146800"/>
            <a:ext cx="749300" cy="558800"/>
          </a:xfrm>
          <a:prstGeom prst="actionButtonForwardNext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126124" y="1050182"/>
            <a:ext cx="11926176" cy="255454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80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Peter came … this book in an antiques shop.</a:t>
            </a:r>
            <a:endParaRPr lang="ru-RU" sz="8000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106368" y="3604727"/>
            <a:ext cx="3965688" cy="830997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4800" b="1" dirty="0" smtClean="0">
                <a:solidFill>
                  <a:schemeClr val="tx1"/>
                </a:solidFill>
                <a:latin typeface="BatangChe" panose="02030609000101010101" pitchFamily="49" charset="-127"/>
                <a:ea typeface="BatangChe" panose="02030609000101010101" pitchFamily="49" charset="-127"/>
              </a:rPr>
              <a:t>A.</a:t>
            </a:r>
            <a:r>
              <a:rPr lang="en-US" sz="4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anose="02020503060305020303" pitchFamily="18" charset="0"/>
                <a:ea typeface="BatangChe" panose="02030609000101010101" pitchFamily="49" charset="-127"/>
              </a:rPr>
              <a:t> across</a:t>
            </a:r>
            <a:endParaRPr lang="ru-RU" sz="4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ll MT" panose="02020503060305020303" pitchFamily="18" charset="0"/>
              <a:ea typeface="BatangChe" panose="02030609000101010101" pitchFamily="49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106368" y="4541140"/>
            <a:ext cx="3999296" cy="830997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chemeClr val="tx1"/>
                </a:solidFill>
                <a:latin typeface="BatangChe" panose="02030609000101010101" pitchFamily="49" charset="-127"/>
                <a:ea typeface="BatangChe" panose="02030609000101010101" pitchFamily="49" charset="-127"/>
              </a:rPr>
              <a:t>B</a:t>
            </a:r>
            <a:r>
              <a:rPr lang="en-US" sz="4800" b="1" dirty="0" smtClean="0">
                <a:solidFill>
                  <a:schemeClr val="tx1"/>
                </a:solidFill>
                <a:latin typeface="BatangChe" panose="02030609000101010101" pitchFamily="49" charset="-127"/>
                <a:ea typeface="BatangChe" panose="02030609000101010101" pitchFamily="49" charset="-127"/>
              </a:rPr>
              <a:t>. </a:t>
            </a:r>
            <a:r>
              <a:rPr lang="en-US" sz="4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anose="02020503060305020303" pitchFamily="18" charset="0"/>
                <a:ea typeface="BatangChe" panose="02030609000101010101" pitchFamily="49" charset="-127"/>
              </a:rPr>
              <a:t>back</a:t>
            </a:r>
            <a:endParaRPr lang="ru-RU" sz="4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tangChe" panose="02030609000101010101" pitchFamily="49" charset="-127"/>
              <a:ea typeface="BatangChe" panose="02030609000101010101" pitchFamily="49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106368" y="5577882"/>
            <a:ext cx="3999296" cy="830997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4800" b="1" dirty="0" smtClean="0">
                <a:solidFill>
                  <a:schemeClr val="tx1"/>
                </a:solidFill>
                <a:latin typeface="BatangChe" panose="02030609000101010101" pitchFamily="49" charset="-127"/>
                <a:ea typeface="BatangChe" panose="02030609000101010101" pitchFamily="49" charset="-127"/>
              </a:rPr>
              <a:t>C. </a:t>
            </a:r>
            <a:r>
              <a:rPr lang="en-US" sz="4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anose="02020503060305020303" pitchFamily="18" charset="0"/>
                <a:ea typeface="BatangChe" panose="02030609000101010101" pitchFamily="49" charset="-127"/>
              </a:rPr>
              <a:t>round</a:t>
            </a:r>
            <a:endParaRPr lang="ru-RU" sz="4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tangChe" panose="02030609000101010101" pitchFamily="49" charset="-127"/>
              <a:ea typeface="BatangChe" panose="02030609000101010101" pitchFamily="49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177176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>
        <p14:doors dir="vert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A0A0A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A0A0A"/>
                                      </p:to>
                                    </p:animClr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1DAB35"/>
                                      </p:to>
                                    </p:animClr>
                                    <p:set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туральные материалы">
  <a:themeElements>
    <a:clrScheme name="Натуральные материалы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Натуральные материалы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Натуральные материалы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46</TotalTime>
  <Words>553</Words>
  <Application>Microsoft Office PowerPoint</Application>
  <PresentationFormat>Широкоэкранный</PresentationFormat>
  <Paragraphs>130</Paragraphs>
  <Slides>26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33" baseType="lpstr">
      <vt:lpstr>Arial Unicode MS</vt:lpstr>
      <vt:lpstr>BatangChe</vt:lpstr>
      <vt:lpstr>Arial</vt:lpstr>
      <vt:lpstr>Bell MT</vt:lpstr>
      <vt:lpstr>Copperplate Gothic Light</vt:lpstr>
      <vt:lpstr>Garamond</vt:lpstr>
      <vt:lpstr>Натуральные материалы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Armageddec</dc:creator>
  <cp:lastModifiedBy>Armageddec</cp:lastModifiedBy>
  <cp:revision>8</cp:revision>
  <dcterms:created xsi:type="dcterms:W3CDTF">2014-05-18T20:37:33Z</dcterms:created>
  <dcterms:modified xsi:type="dcterms:W3CDTF">2014-05-19T14:34:41Z</dcterms:modified>
</cp:coreProperties>
</file>